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85" r:id="rId3"/>
    <p:sldId id="256" r:id="rId4"/>
    <p:sldId id="257" r:id="rId5"/>
    <p:sldId id="258" r:id="rId6"/>
    <p:sldId id="259" r:id="rId7"/>
    <p:sldId id="1468" r:id="rId8"/>
    <p:sldId id="1606" r:id="rId9"/>
    <p:sldId id="261" r:id="rId10"/>
    <p:sldId id="1578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1567" r:id="rId22"/>
    <p:sldId id="283" r:id="rId2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13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54198" y="153415"/>
            <a:ext cx="6706234" cy="6998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2C405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303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04-Dec-24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607A-0E24-4E7F-8872-5BD3AEDFEAB5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4B-ACC1-4B91-9EAE-6B340E92F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607A-0E24-4E7F-8872-5BD3AEDFEAB5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4B-ACC1-4B91-9EAE-6B340E92F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98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607A-0E24-4E7F-8872-5BD3AEDFEAB5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4B-ACC1-4B91-9EAE-6B340E92F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37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607A-0E24-4E7F-8872-5BD3AEDFEAB5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4B-ACC1-4B91-9EAE-6B340E92F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09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607A-0E24-4E7F-8872-5BD3AEDFEAB5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4B-ACC1-4B91-9EAE-6B340E92F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03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607A-0E24-4E7F-8872-5BD3AEDFEAB5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4B-ACC1-4B91-9EAE-6B340E92F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52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607A-0E24-4E7F-8872-5BD3AEDFEAB5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4B-ACC1-4B91-9EAE-6B340E92F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3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607A-0E24-4E7F-8872-5BD3AEDFEAB5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4B-ACC1-4B91-9EAE-6B340E92F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7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2C405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303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04-Dec-24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4428" y="853439"/>
            <a:ext cx="121412" cy="12928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07430" y="853439"/>
            <a:ext cx="121285" cy="12928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50305" y="853439"/>
            <a:ext cx="121285" cy="12928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93180" y="853439"/>
            <a:ext cx="121285" cy="12928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36055" y="853439"/>
            <a:ext cx="121412" cy="1292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2C405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45463" y="2436622"/>
            <a:ext cx="3973195" cy="3927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rgbClr val="1F386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6219" y="2522981"/>
            <a:ext cx="3816984" cy="3736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rgbClr val="1F386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04-Dec-24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2C405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04-Dec-24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04-Dec-24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A8768-C874-8A9A-C5FF-638F7DE09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112D9-BEFA-0FF8-A8DE-C0A5C9E84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21BE7-E992-E120-7F6B-C817B4DDB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AFB7FA-C609-AF96-B0AD-136AA67B7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3887C1-8D95-ADDE-EBA3-09B4F3E89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2D1A15-B5FF-34E7-BA6E-141327B56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741B-62A6-48D9-A77E-98704C58F0A8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77980F-C601-92FA-D7BE-7DA793F7B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F98F8F-F205-EFA4-7728-5378DE502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9EBA-FD20-4E7D-98DE-2155B195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3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607A-0E24-4E7F-8872-5BD3AEDFEAB5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4B-ACC1-4B91-9EAE-6B340E92F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6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607A-0E24-4E7F-8872-5BD3AEDFEAB5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4B-ACC1-4B91-9EAE-6B340E92F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6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607A-0E24-4E7F-8872-5BD3AEDFEAB5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4B-ACC1-4B91-9EAE-6B340E92F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3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9871" y="62230"/>
            <a:ext cx="10201935" cy="987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2C405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1734" y="1676291"/>
            <a:ext cx="11568531" cy="171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303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04-Dec-24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B607A-0E24-4E7F-8872-5BD3AEDFEAB5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A5A4B-ACC1-4B91-9EAE-6B340E92F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4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3" Type="http://schemas.openxmlformats.org/officeDocument/2006/relationships/image" Target="../media/image57.png"/><Relationship Id="rId7" Type="http://schemas.openxmlformats.org/officeDocument/2006/relationships/image" Target="../media/image61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7.png"/><Relationship Id="rId7" Type="http://schemas.openxmlformats.org/officeDocument/2006/relationships/image" Target="../media/image63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3" Type="http://schemas.openxmlformats.org/officeDocument/2006/relationships/image" Target="../media/image57.png"/><Relationship Id="rId7" Type="http://schemas.openxmlformats.org/officeDocument/2006/relationships/image" Target="../media/image65.jpg"/><Relationship Id="rId12" Type="http://schemas.openxmlformats.org/officeDocument/2006/relationships/image" Target="../media/image7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9.png"/><Relationship Id="rId5" Type="http://schemas.openxmlformats.org/officeDocument/2006/relationships/image" Target="../media/image59.png"/><Relationship Id="rId10" Type="http://schemas.openxmlformats.org/officeDocument/2006/relationships/image" Target="../media/image68.png"/><Relationship Id="rId4" Type="http://schemas.openxmlformats.org/officeDocument/2006/relationships/image" Target="../media/image58.png"/><Relationship Id="rId9" Type="http://schemas.openxmlformats.org/officeDocument/2006/relationships/image" Target="../media/image6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46.png"/><Relationship Id="rId7" Type="http://schemas.openxmlformats.org/officeDocument/2006/relationships/image" Target="../media/image71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1.png"/><Relationship Id="rId4" Type="http://schemas.openxmlformats.org/officeDocument/2006/relationships/image" Target="../media/image47.png"/><Relationship Id="rId9" Type="http://schemas.openxmlformats.org/officeDocument/2006/relationships/image" Target="../media/image7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g"/><Relationship Id="rId3" Type="http://schemas.openxmlformats.org/officeDocument/2006/relationships/image" Target="../media/image75.png"/><Relationship Id="rId7" Type="http://schemas.openxmlformats.org/officeDocument/2006/relationships/image" Target="../media/image79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g"/><Relationship Id="rId3" Type="http://schemas.openxmlformats.org/officeDocument/2006/relationships/image" Target="../media/image75.png"/><Relationship Id="rId7" Type="http://schemas.openxmlformats.org/officeDocument/2006/relationships/image" Target="../media/image82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g"/><Relationship Id="rId3" Type="http://schemas.openxmlformats.org/officeDocument/2006/relationships/image" Target="../media/image75.png"/><Relationship Id="rId7" Type="http://schemas.openxmlformats.org/officeDocument/2006/relationships/image" Target="../media/image83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B805CD-A021-8F4C-30D8-D2E7392A3103}"/>
              </a:ext>
            </a:extLst>
          </p:cNvPr>
          <p:cNvSpPr/>
          <p:nvPr/>
        </p:nvSpPr>
        <p:spPr>
          <a:xfrm>
            <a:off x="-371059" y="1777961"/>
            <a:ext cx="129341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 NGHỊ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23585-C196-9752-E685-8CABC5405B15}"/>
              </a:ext>
            </a:extLst>
          </p:cNvPr>
          <p:cNvSpPr/>
          <p:nvPr/>
        </p:nvSpPr>
        <p:spPr>
          <a:xfrm>
            <a:off x="-17924" y="2970792"/>
            <a:ext cx="12209924" cy="24160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50800" dist="63500" dir="1800000" algn="b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“NGÀY PHÁP LUẬT”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50800" dist="63500" dir="1800000" algn="b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TUYÊN TRUYỀN PHỔ BIẾN GIÁO DỤC PHÁP LUẬT VỀ LUẬT BẢO VỆ MÔI TRƯỜNG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50800" dist="63500" dir="1800000" algn="b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 CHỦ ĐỀ “PHÂN LOẠI CHẤT THẢI RẮN SINH HOẠT TẠI NGUỒN”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50800" dist="63500" dir="1800000" algn="b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 TRƯỜNG TRUNG HỌC CƠ SỞ TÂN BÌNH NĂM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0"/>
              <a:solidFill>
                <a:srgbClr val="0000FF"/>
              </a:solidFill>
              <a:effectLst>
                <a:outerShdw blurRad="50800" dist="63500" dir="1800000" algn="bl" rotWithShape="0">
                  <a:prstClr val="white">
                    <a:lumMod val="65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4970" y="5566058"/>
            <a:ext cx="51491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 w="0"/>
                <a:solidFill>
                  <a:srgbClr val="4C48E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Phường</a:t>
            </a:r>
            <a:r>
              <a:rPr kumimoji="0" lang="en-US" sz="2400" b="1" i="1" u="none" strike="noStrike" kern="1200" cap="none" spc="0" normalizeH="0" baseline="0" noProof="0" dirty="0">
                <a:ln w="0"/>
                <a:solidFill>
                  <a:srgbClr val="4C48E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7, </a:t>
            </a:r>
            <a:r>
              <a:rPr kumimoji="0" lang="en-US" sz="2400" b="1" i="1" u="none" strike="noStrike" kern="1200" cap="none" spc="0" normalizeH="0" baseline="0" noProof="0" dirty="0" err="1">
                <a:ln w="0"/>
                <a:solidFill>
                  <a:srgbClr val="4C48E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400" b="1" i="1" u="none" strike="noStrike" kern="1200" cap="none" spc="0" normalizeH="0" baseline="0" noProof="0" dirty="0">
                <a:ln w="0"/>
                <a:solidFill>
                  <a:srgbClr val="4C48E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09 </a:t>
            </a:r>
            <a:r>
              <a:rPr kumimoji="0" lang="en-US" sz="2400" b="1" i="1" u="none" strike="noStrike" kern="1200" cap="none" spc="0" normalizeH="0" baseline="0" noProof="0" dirty="0" err="1">
                <a:ln w="0"/>
                <a:solidFill>
                  <a:srgbClr val="4C48E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400" b="1" i="1" u="none" strike="noStrike" kern="1200" cap="none" spc="0" normalizeH="0" baseline="0" noProof="0" dirty="0">
                <a:ln w="0"/>
                <a:solidFill>
                  <a:srgbClr val="4C48E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 </a:t>
            </a:r>
            <a:r>
              <a:rPr kumimoji="0" lang="en-US" sz="2400" b="1" i="1" u="none" strike="noStrike" kern="1200" cap="none" spc="0" normalizeH="0" baseline="0" noProof="0" dirty="0" err="1">
                <a:ln w="0"/>
                <a:solidFill>
                  <a:srgbClr val="4C48E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400" b="1" i="1" u="none" strike="noStrike" kern="1200" cap="none" spc="0" normalizeH="0" baseline="0" noProof="0" dirty="0">
                <a:ln w="0"/>
                <a:solidFill>
                  <a:srgbClr val="4C48E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11D2E1-460A-0BE2-3CBB-7D27A4A9CF24}"/>
              </a:ext>
            </a:extLst>
          </p:cNvPr>
          <p:cNvSpPr/>
          <p:nvPr/>
        </p:nvSpPr>
        <p:spPr>
          <a:xfrm>
            <a:off x="6571096" y="996193"/>
            <a:ext cx="58265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 (Headings)"/>
                <a:ea typeface="+mn-ea"/>
                <a:cs typeface="+mn-cs"/>
              </a:rPr>
              <a:t>ỦY BAN NHÂN DÂN PHƯỜNG 7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 (Headings)"/>
              <a:ea typeface="+mn-ea"/>
              <a:cs typeface="+mn-cs"/>
            </a:endParaRPr>
          </a:p>
        </p:txBody>
      </p:sp>
      <p:pic>
        <p:nvPicPr>
          <p:cNvPr id="33" name="Picture 32" descr="A red and yellow emblem with a star and a red ribbon&#10;&#10;Description automatically generated">
            <a:extLst>
              <a:ext uri="{FF2B5EF4-FFF2-40B4-BE49-F238E27FC236}">
                <a16:creationId xmlns:a16="http://schemas.microsoft.com/office/drawing/2014/main" id="{CB3F7139-4187-D0EE-066F-CA679CD7C9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98" y="146895"/>
            <a:ext cx="718898" cy="72848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F3A2857-BED7-4814-CA7F-802B9FCE7958}"/>
              </a:ext>
            </a:extLst>
          </p:cNvPr>
          <p:cNvSpPr/>
          <p:nvPr/>
        </p:nvSpPr>
        <p:spPr>
          <a:xfrm>
            <a:off x="1903444" y="212033"/>
            <a:ext cx="718898" cy="728484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923C03-8DB8-4E9C-4C83-723E8B84505E}"/>
              </a:ext>
            </a:extLst>
          </p:cNvPr>
          <p:cNvSpPr/>
          <p:nvPr/>
        </p:nvSpPr>
        <p:spPr>
          <a:xfrm>
            <a:off x="0" y="1007146"/>
            <a:ext cx="47573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 (Headings)"/>
                <a:ea typeface="+mn-ea"/>
                <a:cs typeface="+mn-cs"/>
              </a:rPr>
              <a:t>TRƯỜNG THCS TÂN BÌNH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 (Headings)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77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6291" y="1041984"/>
            <a:ext cx="4646295" cy="5612765"/>
            <a:chOff x="1216291" y="1041984"/>
            <a:chExt cx="4646295" cy="56127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5816" y="1051509"/>
              <a:ext cx="4627118" cy="559371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21054" y="1046746"/>
              <a:ext cx="4636770" cy="5603240"/>
            </a:xfrm>
            <a:custGeom>
              <a:avLst/>
              <a:gdLst/>
              <a:ahLst/>
              <a:cxnLst/>
              <a:rect l="l" t="t" r="r" b="b"/>
              <a:pathLst>
                <a:path w="4636770" h="5603240">
                  <a:moveTo>
                    <a:pt x="0" y="5603240"/>
                  </a:moveTo>
                  <a:lnTo>
                    <a:pt x="4636643" y="5603240"/>
                  </a:lnTo>
                  <a:lnTo>
                    <a:pt x="4636643" y="0"/>
                  </a:lnTo>
                  <a:lnTo>
                    <a:pt x="0" y="0"/>
                  </a:lnTo>
                  <a:lnTo>
                    <a:pt x="0" y="560324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033389" y="712723"/>
            <a:ext cx="693420" cy="129539"/>
            <a:chOff x="6033389" y="712723"/>
            <a:chExt cx="693420" cy="129539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3389" y="712723"/>
              <a:ext cx="121412" cy="1294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6391" y="712723"/>
              <a:ext cx="121285" cy="1294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19266" y="712723"/>
              <a:ext cx="121285" cy="1294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62141" y="712723"/>
              <a:ext cx="121412" cy="1294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05143" y="712723"/>
              <a:ext cx="121284" cy="12941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831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1F4E79"/>
                </a:solidFill>
              </a:rPr>
              <a:t>Xử</a:t>
            </a:r>
            <a:r>
              <a:rPr sz="3200" spc="-25" dirty="0">
                <a:solidFill>
                  <a:srgbClr val="1F4E79"/>
                </a:solidFill>
              </a:rPr>
              <a:t> </a:t>
            </a:r>
            <a:r>
              <a:rPr sz="3200" dirty="0">
                <a:solidFill>
                  <a:srgbClr val="1F4E79"/>
                </a:solidFill>
              </a:rPr>
              <a:t>phạt</a:t>
            </a:r>
            <a:r>
              <a:rPr sz="3200" spc="-25" dirty="0">
                <a:solidFill>
                  <a:srgbClr val="1F4E79"/>
                </a:solidFill>
              </a:rPr>
              <a:t> </a:t>
            </a:r>
            <a:r>
              <a:rPr sz="3200" dirty="0">
                <a:solidFill>
                  <a:srgbClr val="1F4E79"/>
                </a:solidFill>
              </a:rPr>
              <a:t>vi</a:t>
            </a:r>
            <a:r>
              <a:rPr sz="3200" spc="-15" dirty="0">
                <a:solidFill>
                  <a:srgbClr val="1F4E79"/>
                </a:solidFill>
              </a:rPr>
              <a:t> </a:t>
            </a:r>
            <a:r>
              <a:rPr sz="3200" dirty="0">
                <a:solidFill>
                  <a:srgbClr val="1F4E79"/>
                </a:solidFill>
              </a:rPr>
              <a:t>phạm</a:t>
            </a:r>
            <a:r>
              <a:rPr sz="3200" spc="-30" dirty="0">
                <a:solidFill>
                  <a:srgbClr val="1F4E79"/>
                </a:solidFill>
              </a:rPr>
              <a:t> </a:t>
            </a:r>
            <a:r>
              <a:rPr sz="3200" dirty="0">
                <a:solidFill>
                  <a:srgbClr val="1F4E79"/>
                </a:solidFill>
              </a:rPr>
              <a:t>hành</a:t>
            </a:r>
            <a:r>
              <a:rPr sz="3200" spc="-25" dirty="0">
                <a:solidFill>
                  <a:srgbClr val="1F4E79"/>
                </a:solidFill>
              </a:rPr>
              <a:t> </a:t>
            </a:r>
            <a:r>
              <a:rPr sz="3200" spc="-10" dirty="0">
                <a:solidFill>
                  <a:srgbClr val="1F4E79"/>
                </a:solidFill>
              </a:rPr>
              <a:t>chính</a:t>
            </a:r>
            <a:endParaRPr sz="3200"/>
          </a:p>
        </p:txBody>
      </p:sp>
      <p:grpSp>
        <p:nvGrpSpPr>
          <p:cNvPr id="12" name="object 12"/>
          <p:cNvGrpSpPr/>
          <p:nvPr/>
        </p:nvGrpSpPr>
        <p:grpSpPr>
          <a:xfrm>
            <a:off x="6866572" y="1019505"/>
            <a:ext cx="4143375" cy="5635625"/>
            <a:chOff x="6866572" y="1019505"/>
            <a:chExt cx="4143375" cy="5635625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76033" y="1029030"/>
              <a:ext cx="4124198" cy="561619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871334" y="1024267"/>
              <a:ext cx="4133850" cy="5626100"/>
            </a:xfrm>
            <a:custGeom>
              <a:avLst/>
              <a:gdLst/>
              <a:ahLst/>
              <a:cxnLst/>
              <a:rect l="l" t="t" r="r" b="b"/>
              <a:pathLst>
                <a:path w="4133850" h="5626100">
                  <a:moveTo>
                    <a:pt x="0" y="5625719"/>
                  </a:moveTo>
                  <a:lnTo>
                    <a:pt x="4133723" y="5625719"/>
                  </a:lnTo>
                  <a:lnTo>
                    <a:pt x="4133723" y="0"/>
                  </a:lnTo>
                  <a:lnTo>
                    <a:pt x="0" y="0"/>
                  </a:lnTo>
                  <a:lnTo>
                    <a:pt x="0" y="5625719"/>
                  </a:lnTo>
                  <a:close/>
                </a:path>
              </a:pathLst>
            </a:custGeom>
            <a:ln w="9525">
              <a:solidFill>
                <a:srgbClr val="2D75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4"/>
            <a:ext cx="12191999" cy="685795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57823" y="795527"/>
            <a:ext cx="264795" cy="129539"/>
            <a:chOff x="5957823" y="795527"/>
            <a:chExt cx="264795" cy="12953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57823" y="795527"/>
              <a:ext cx="121285" cy="1294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00698" y="795527"/>
              <a:ext cx="121412" cy="12941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6243701" y="795527"/>
            <a:ext cx="407034" cy="129539"/>
            <a:chOff x="6243701" y="795527"/>
            <a:chExt cx="407034" cy="129539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6576" y="795527"/>
              <a:ext cx="121284" cy="1294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43701" y="795527"/>
              <a:ext cx="121285" cy="1294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9451" y="795527"/>
              <a:ext cx="121284" cy="12941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9125" rIns="0" bIns="0" rtlCol="0">
            <a:spAutoFit/>
          </a:bodyPr>
          <a:lstStyle/>
          <a:p>
            <a:pPr marL="126047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</a:rPr>
              <a:t>Phân</a:t>
            </a:r>
            <a:r>
              <a:rPr spc="-4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loại</a:t>
            </a:r>
            <a:r>
              <a:rPr spc="-4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chất</a:t>
            </a:r>
            <a:r>
              <a:rPr spc="-3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thải</a:t>
            </a:r>
            <a:r>
              <a:rPr spc="-5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rắn</a:t>
            </a:r>
            <a:r>
              <a:rPr spc="-4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sinh</a:t>
            </a:r>
            <a:r>
              <a:rPr spc="-4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hoạt</a:t>
            </a:r>
            <a:r>
              <a:rPr spc="-5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như</a:t>
            </a:r>
            <a:r>
              <a:rPr spc="-2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thế</a:t>
            </a:r>
            <a:r>
              <a:rPr spc="-45" dirty="0">
                <a:solidFill>
                  <a:srgbClr val="001F5F"/>
                </a:solidFill>
              </a:rPr>
              <a:t> </a:t>
            </a:r>
            <a:r>
              <a:rPr spc="-20" dirty="0">
                <a:solidFill>
                  <a:srgbClr val="001F5F"/>
                </a:solidFill>
              </a:rPr>
              <a:t>nào?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903490" y="1224533"/>
            <a:ext cx="2618740" cy="5224145"/>
            <a:chOff x="903490" y="1224533"/>
            <a:chExt cx="2618740" cy="5224145"/>
          </a:xfrm>
        </p:grpSpPr>
        <p:sp>
          <p:nvSpPr>
            <p:cNvPr id="11" name="object 11"/>
            <p:cNvSpPr/>
            <p:nvPr/>
          </p:nvSpPr>
          <p:spPr>
            <a:xfrm>
              <a:off x="903490" y="1224533"/>
              <a:ext cx="2612390" cy="5224145"/>
            </a:xfrm>
            <a:custGeom>
              <a:avLst/>
              <a:gdLst/>
              <a:ahLst/>
              <a:cxnLst/>
              <a:rect l="l" t="t" r="r" b="b"/>
              <a:pathLst>
                <a:path w="2612390" h="5224145">
                  <a:moveTo>
                    <a:pt x="2611996" y="0"/>
                  </a:moveTo>
                  <a:lnTo>
                    <a:pt x="2563474" y="441"/>
                  </a:lnTo>
                  <a:lnTo>
                    <a:pt x="2515166" y="1761"/>
                  </a:lnTo>
                  <a:lnTo>
                    <a:pt x="2467081" y="3951"/>
                  </a:lnTo>
                  <a:lnTo>
                    <a:pt x="2419226" y="7005"/>
                  </a:lnTo>
                  <a:lnTo>
                    <a:pt x="2371608" y="10913"/>
                  </a:lnTo>
                  <a:lnTo>
                    <a:pt x="2324235" y="15669"/>
                  </a:lnTo>
                  <a:lnTo>
                    <a:pt x="2277115" y="21266"/>
                  </a:lnTo>
                  <a:lnTo>
                    <a:pt x="2230255" y="27694"/>
                  </a:lnTo>
                  <a:lnTo>
                    <a:pt x="2183663" y="34948"/>
                  </a:lnTo>
                  <a:lnTo>
                    <a:pt x="2137347" y="43018"/>
                  </a:lnTo>
                  <a:lnTo>
                    <a:pt x="2091313" y="51899"/>
                  </a:lnTo>
                  <a:lnTo>
                    <a:pt x="2045571" y="61581"/>
                  </a:lnTo>
                  <a:lnTo>
                    <a:pt x="2000127" y="72057"/>
                  </a:lnTo>
                  <a:lnTo>
                    <a:pt x="1954990" y="83320"/>
                  </a:lnTo>
                  <a:lnTo>
                    <a:pt x="1910166" y="95362"/>
                  </a:lnTo>
                  <a:lnTo>
                    <a:pt x="1865663" y="108175"/>
                  </a:lnTo>
                  <a:lnTo>
                    <a:pt x="1821489" y="121752"/>
                  </a:lnTo>
                  <a:lnTo>
                    <a:pt x="1777652" y="136085"/>
                  </a:lnTo>
                  <a:lnTo>
                    <a:pt x="1734160" y="151167"/>
                  </a:lnTo>
                  <a:lnTo>
                    <a:pt x="1691019" y="166989"/>
                  </a:lnTo>
                  <a:lnTo>
                    <a:pt x="1648237" y="183545"/>
                  </a:lnTo>
                  <a:lnTo>
                    <a:pt x="1605823" y="200826"/>
                  </a:lnTo>
                  <a:lnTo>
                    <a:pt x="1563783" y="218826"/>
                  </a:lnTo>
                  <a:lnTo>
                    <a:pt x="1522126" y="237535"/>
                  </a:lnTo>
                  <a:lnTo>
                    <a:pt x="1480859" y="256948"/>
                  </a:lnTo>
                  <a:lnTo>
                    <a:pt x="1439989" y="277055"/>
                  </a:lnTo>
                  <a:lnTo>
                    <a:pt x="1399525" y="297850"/>
                  </a:lnTo>
                  <a:lnTo>
                    <a:pt x="1359473" y="319325"/>
                  </a:lnTo>
                  <a:lnTo>
                    <a:pt x="1319842" y="341472"/>
                  </a:lnTo>
                  <a:lnTo>
                    <a:pt x="1280640" y="364283"/>
                  </a:lnTo>
                  <a:lnTo>
                    <a:pt x="1241873" y="387752"/>
                  </a:lnTo>
                  <a:lnTo>
                    <a:pt x="1203549" y="411869"/>
                  </a:lnTo>
                  <a:lnTo>
                    <a:pt x="1165676" y="436629"/>
                  </a:lnTo>
                  <a:lnTo>
                    <a:pt x="1128262" y="462022"/>
                  </a:lnTo>
                  <a:lnTo>
                    <a:pt x="1091315" y="488042"/>
                  </a:lnTo>
                  <a:lnTo>
                    <a:pt x="1054841" y="514681"/>
                  </a:lnTo>
                  <a:lnTo>
                    <a:pt x="1018848" y="541931"/>
                  </a:lnTo>
                  <a:lnTo>
                    <a:pt x="983345" y="569784"/>
                  </a:lnTo>
                  <a:lnTo>
                    <a:pt x="948339" y="598234"/>
                  </a:lnTo>
                  <a:lnTo>
                    <a:pt x="913837" y="627271"/>
                  </a:lnTo>
                  <a:lnTo>
                    <a:pt x="879847" y="656889"/>
                  </a:lnTo>
                  <a:lnTo>
                    <a:pt x="846377" y="687081"/>
                  </a:lnTo>
                  <a:lnTo>
                    <a:pt x="813434" y="717837"/>
                  </a:lnTo>
                  <a:lnTo>
                    <a:pt x="781026" y="749152"/>
                  </a:lnTo>
                  <a:lnTo>
                    <a:pt x="749161" y="781016"/>
                  </a:lnTo>
                  <a:lnTo>
                    <a:pt x="717846" y="813423"/>
                  </a:lnTo>
                  <a:lnTo>
                    <a:pt x="687088" y="846365"/>
                  </a:lnTo>
                  <a:lnTo>
                    <a:pt x="656896" y="879834"/>
                  </a:lnTo>
                  <a:lnTo>
                    <a:pt x="627277" y="913823"/>
                  </a:lnTo>
                  <a:lnTo>
                    <a:pt x="598239" y="948324"/>
                  </a:lnTo>
                  <a:lnTo>
                    <a:pt x="569789" y="983329"/>
                  </a:lnTo>
                  <a:lnTo>
                    <a:pt x="541935" y="1018831"/>
                  </a:lnTo>
                  <a:lnTo>
                    <a:pt x="514685" y="1054822"/>
                  </a:lnTo>
                  <a:lnTo>
                    <a:pt x="488046" y="1091295"/>
                  </a:lnTo>
                  <a:lnTo>
                    <a:pt x="462025" y="1128241"/>
                  </a:lnTo>
                  <a:lnTo>
                    <a:pt x="436631" y="1165653"/>
                  </a:lnTo>
                  <a:lnTo>
                    <a:pt x="411872" y="1203524"/>
                  </a:lnTo>
                  <a:lnTo>
                    <a:pt x="387754" y="1241847"/>
                  </a:lnTo>
                  <a:lnTo>
                    <a:pt x="364285" y="1280612"/>
                  </a:lnTo>
                  <a:lnTo>
                    <a:pt x="341473" y="1319813"/>
                  </a:lnTo>
                  <a:lnTo>
                    <a:pt x="319326" y="1359442"/>
                  </a:lnTo>
                  <a:lnTo>
                    <a:pt x="297851" y="1399492"/>
                  </a:lnTo>
                  <a:lnTo>
                    <a:pt x="277056" y="1439954"/>
                  </a:lnTo>
                  <a:lnTo>
                    <a:pt x="256948" y="1480822"/>
                  </a:lnTo>
                  <a:lnTo>
                    <a:pt x="237536" y="1522087"/>
                  </a:lnTo>
                  <a:lnTo>
                    <a:pt x="218826" y="1563742"/>
                  </a:lnTo>
                  <a:lnTo>
                    <a:pt x="200826" y="1605779"/>
                  </a:lnTo>
                  <a:lnTo>
                    <a:pt x="183545" y="1648191"/>
                  </a:lnTo>
                  <a:lnTo>
                    <a:pt x="166989" y="1690970"/>
                  </a:lnTo>
                  <a:lnTo>
                    <a:pt x="151167" y="1734109"/>
                  </a:lnTo>
                  <a:lnTo>
                    <a:pt x="136085" y="1777599"/>
                  </a:lnTo>
                  <a:lnTo>
                    <a:pt x="121752" y="1821434"/>
                  </a:lnTo>
                  <a:lnTo>
                    <a:pt x="108175" y="1865605"/>
                  </a:lnTo>
                  <a:lnTo>
                    <a:pt x="95361" y="1910104"/>
                  </a:lnTo>
                  <a:lnTo>
                    <a:pt x="83319" y="1954926"/>
                  </a:lnTo>
                  <a:lnTo>
                    <a:pt x="72057" y="2000060"/>
                  </a:lnTo>
                  <a:lnTo>
                    <a:pt x="61580" y="2045501"/>
                  </a:lnTo>
                  <a:lnTo>
                    <a:pt x="51898" y="2091240"/>
                  </a:lnTo>
                  <a:lnTo>
                    <a:pt x="43018" y="2137270"/>
                  </a:lnTo>
                  <a:lnTo>
                    <a:pt x="34948" y="2183583"/>
                  </a:lnTo>
                  <a:lnTo>
                    <a:pt x="27694" y="2230171"/>
                  </a:lnTo>
                  <a:lnTo>
                    <a:pt x="21266" y="2277028"/>
                  </a:lnTo>
                  <a:lnTo>
                    <a:pt x="15669" y="2324144"/>
                  </a:lnTo>
                  <a:lnTo>
                    <a:pt x="10913" y="2371514"/>
                  </a:lnTo>
                  <a:lnTo>
                    <a:pt x="7005" y="2419128"/>
                  </a:lnTo>
                  <a:lnTo>
                    <a:pt x="3951" y="2466979"/>
                  </a:lnTo>
                  <a:lnTo>
                    <a:pt x="1761" y="2515060"/>
                  </a:lnTo>
                  <a:lnTo>
                    <a:pt x="441" y="2563364"/>
                  </a:lnTo>
                  <a:lnTo>
                    <a:pt x="0" y="2611882"/>
                  </a:lnTo>
                  <a:lnTo>
                    <a:pt x="441" y="2660403"/>
                  </a:lnTo>
                  <a:lnTo>
                    <a:pt x="1761" y="2708711"/>
                  </a:lnTo>
                  <a:lnTo>
                    <a:pt x="3951" y="2756796"/>
                  </a:lnTo>
                  <a:lnTo>
                    <a:pt x="7005" y="2804652"/>
                  </a:lnTo>
                  <a:lnTo>
                    <a:pt x="10913" y="2852270"/>
                  </a:lnTo>
                  <a:lnTo>
                    <a:pt x="15669" y="2899643"/>
                  </a:lnTo>
                  <a:lnTo>
                    <a:pt x="21266" y="2946763"/>
                  </a:lnTo>
                  <a:lnTo>
                    <a:pt x="27694" y="2993623"/>
                  </a:lnTo>
                  <a:lnTo>
                    <a:pt x="34948" y="3040215"/>
                  </a:lnTo>
                  <a:lnTo>
                    <a:pt x="43018" y="3086531"/>
                  </a:lnTo>
                  <a:lnTo>
                    <a:pt x="51898" y="3132564"/>
                  </a:lnTo>
                  <a:lnTo>
                    <a:pt x="61580" y="3178307"/>
                  </a:lnTo>
                  <a:lnTo>
                    <a:pt x="72057" y="3223751"/>
                  </a:lnTo>
                  <a:lnTo>
                    <a:pt x="83319" y="3268888"/>
                  </a:lnTo>
                  <a:lnTo>
                    <a:pt x="95361" y="3313713"/>
                  </a:lnTo>
                  <a:lnTo>
                    <a:pt x="108175" y="3358215"/>
                  </a:lnTo>
                  <a:lnTo>
                    <a:pt x="121752" y="3402389"/>
                  </a:lnTo>
                  <a:lnTo>
                    <a:pt x="136085" y="3446226"/>
                  </a:lnTo>
                  <a:lnTo>
                    <a:pt x="151167" y="3489719"/>
                  </a:lnTo>
                  <a:lnTo>
                    <a:pt x="166989" y="3532860"/>
                  </a:lnTo>
                  <a:lnTo>
                    <a:pt x="183545" y="3575642"/>
                  </a:lnTo>
                  <a:lnTo>
                    <a:pt x="200826" y="3618056"/>
                  </a:lnTo>
                  <a:lnTo>
                    <a:pt x="218826" y="3660096"/>
                  </a:lnTo>
                  <a:lnTo>
                    <a:pt x="237536" y="3701754"/>
                  </a:lnTo>
                  <a:lnTo>
                    <a:pt x="256948" y="3743021"/>
                  </a:lnTo>
                  <a:lnTo>
                    <a:pt x="277056" y="3783891"/>
                  </a:lnTo>
                  <a:lnTo>
                    <a:pt x="297851" y="3824355"/>
                  </a:lnTo>
                  <a:lnTo>
                    <a:pt x="319326" y="3864407"/>
                  </a:lnTo>
                  <a:lnTo>
                    <a:pt x="341473" y="3904038"/>
                  </a:lnTo>
                  <a:lnTo>
                    <a:pt x="364285" y="3943241"/>
                  </a:lnTo>
                  <a:lnTo>
                    <a:pt x="387754" y="3982008"/>
                  </a:lnTo>
                  <a:lnTo>
                    <a:pt x="411872" y="4020332"/>
                  </a:lnTo>
                  <a:lnTo>
                    <a:pt x="436631" y="4058205"/>
                  </a:lnTo>
                  <a:lnTo>
                    <a:pt x="462025" y="4095619"/>
                  </a:lnTo>
                  <a:lnTo>
                    <a:pt x="488046" y="4132567"/>
                  </a:lnTo>
                  <a:lnTo>
                    <a:pt x="514685" y="4169041"/>
                  </a:lnTo>
                  <a:lnTo>
                    <a:pt x="541935" y="4205034"/>
                  </a:lnTo>
                  <a:lnTo>
                    <a:pt x="569789" y="4240537"/>
                  </a:lnTo>
                  <a:lnTo>
                    <a:pt x="598239" y="4275543"/>
                  </a:lnTo>
                  <a:lnTo>
                    <a:pt x="627277" y="4310046"/>
                  </a:lnTo>
                  <a:lnTo>
                    <a:pt x="656896" y="4344036"/>
                  </a:lnTo>
                  <a:lnTo>
                    <a:pt x="687088" y="4377506"/>
                  </a:lnTo>
                  <a:lnTo>
                    <a:pt x="717846" y="4410449"/>
                  </a:lnTo>
                  <a:lnTo>
                    <a:pt x="749161" y="4442857"/>
                  </a:lnTo>
                  <a:lnTo>
                    <a:pt x="781026" y="4474723"/>
                  </a:lnTo>
                  <a:lnTo>
                    <a:pt x="813434" y="4506038"/>
                  </a:lnTo>
                  <a:lnTo>
                    <a:pt x="846377" y="4536796"/>
                  </a:lnTo>
                  <a:lnTo>
                    <a:pt x="879847" y="4566988"/>
                  </a:lnTo>
                  <a:lnTo>
                    <a:pt x="913837" y="4596607"/>
                  </a:lnTo>
                  <a:lnTo>
                    <a:pt x="948339" y="4625646"/>
                  </a:lnTo>
                  <a:lnTo>
                    <a:pt x="983345" y="4654096"/>
                  </a:lnTo>
                  <a:lnTo>
                    <a:pt x="1018848" y="4681950"/>
                  </a:lnTo>
                  <a:lnTo>
                    <a:pt x="1054841" y="4709201"/>
                  </a:lnTo>
                  <a:lnTo>
                    <a:pt x="1091315" y="4735840"/>
                  </a:lnTo>
                  <a:lnTo>
                    <a:pt x="1128262" y="4761861"/>
                  </a:lnTo>
                  <a:lnTo>
                    <a:pt x="1165676" y="4787255"/>
                  </a:lnTo>
                  <a:lnTo>
                    <a:pt x="1203549" y="4812015"/>
                  </a:lnTo>
                  <a:lnTo>
                    <a:pt x="1241873" y="4836133"/>
                  </a:lnTo>
                  <a:lnTo>
                    <a:pt x="1280640" y="4859602"/>
                  </a:lnTo>
                  <a:lnTo>
                    <a:pt x="1319842" y="4882414"/>
                  </a:lnTo>
                  <a:lnTo>
                    <a:pt x="1359473" y="4904561"/>
                  </a:lnTo>
                  <a:lnTo>
                    <a:pt x="1399525" y="4926036"/>
                  </a:lnTo>
                  <a:lnTo>
                    <a:pt x="1439989" y="4946832"/>
                  </a:lnTo>
                  <a:lnTo>
                    <a:pt x="1480859" y="4966939"/>
                  </a:lnTo>
                  <a:lnTo>
                    <a:pt x="1522126" y="4986352"/>
                  </a:lnTo>
                  <a:lnTo>
                    <a:pt x="1563783" y="5005062"/>
                  </a:lnTo>
                  <a:lnTo>
                    <a:pt x="1605823" y="5023062"/>
                  </a:lnTo>
                  <a:lnTo>
                    <a:pt x="1648237" y="5040343"/>
                  </a:lnTo>
                  <a:lnTo>
                    <a:pt x="1691019" y="5056899"/>
                  </a:lnTo>
                  <a:lnTo>
                    <a:pt x="1734160" y="5072722"/>
                  </a:lnTo>
                  <a:lnTo>
                    <a:pt x="1777652" y="5087804"/>
                  </a:lnTo>
                  <a:lnTo>
                    <a:pt x="1821489" y="5102137"/>
                  </a:lnTo>
                  <a:lnTo>
                    <a:pt x="1865663" y="5115714"/>
                  </a:lnTo>
                  <a:lnTo>
                    <a:pt x="1910166" y="5128528"/>
                  </a:lnTo>
                  <a:lnTo>
                    <a:pt x="1954990" y="5140570"/>
                  </a:lnTo>
                  <a:lnTo>
                    <a:pt x="2000127" y="5151833"/>
                  </a:lnTo>
                  <a:lnTo>
                    <a:pt x="2045571" y="5162309"/>
                  </a:lnTo>
                  <a:lnTo>
                    <a:pt x="2091313" y="5171991"/>
                  </a:lnTo>
                  <a:lnTo>
                    <a:pt x="2137347" y="5180871"/>
                  </a:lnTo>
                  <a:lnTo>
                    <a:pt x="2183663" y="5188942"/>
                  </a:lnTo>
                  <a:lnTo>
                    <a:pt x="2230255" y="5196196"/>
                  </a:lnTo>
                  <a:lnTo>
                    <a:pt x="2277115" y="5202624"/>
                  </a:lnTo>
                  <a:lnTo>
                    <a:pt x="2324235" y="5208221"/>
                  </a:lnTo>
                  <a:lnTo>
                    <a:pt x="2371608" y="5212977"/>
                  </a:lnTo>
                  <a:lnTo>
                    <a:pt x="2419226" y="5216885"/>
                  </a:lnTo>
                  <a:lnTo>
                    <a:pt x="2467081" y="5219939"/>
                  </a:lnTo>
                  <a:lnTo>
                    <a:pt x="2515166" y="5222129"/>
                  </a:lnTo>
                  <a:lnTo>
                    <a:pt x="2563474" y="5223449"/>
                  </a:lnTo>
                  <a:lnTo>
                    <a:pt x="2611996" y="5223891"/>
                  </a:lnTo>
                  <a:lnTo>
                    <a:pt x="261199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17623" y="2791713"/>
              <a:ext cx="1697989" cy="3395979"/>
            </a:xfrm>
            <a:custGeom>
              <a:avLst/>
              <a:gdLst/>
              <a:ahLst/>
              <a:cxnLst/>
              <a:rect l="l" t="t" r="r" b="b"/>
              <a:pathLst>
                <a:path w="1697989" h="3395979">
                  <a:moveTo>
                    <a:pt x="1697863" y="0"/>
                  </a:moveTo>
                  <a:lnTo>
                    <a:pt x="1649525" y="674"/>
                  </a:lnTo>
                  <a:lnTo>
                    <a:pt x="1601522" y="2687"/>
                  </a:lnTo>
                  <a:lnTo>
                    <a:pt x="1553871" y="6020"/>
                  </a:lnTo>
                  <a:lnTo>
                    <a:pt x="1506591" y="10654"/>
                  </a:lnTo>
                  <a:lnTo>
                    <a:pt x="1459698" y="16573"/>
                  </a:lnTo>
                  <a:lnTo>
                    <a:pt x="1413212" y="23757"/>
                  </a:lnTo>
                  <a:lnTo>
                    <a:pt x="1367149" y="32190"/>
                  </a:lnTo>
                  <a:lnTo>
                    <a:pt x="1321529" y="41853"/>
                  </a:lnTo>
                  <a:lnTo>
                    <a:pt x="1276368" y="52729"/>
                  </a:lnTo>
                  <a:lnTo>
                    <a:pt x="1231685" y="64799"/>
                  </a:lnTo>
                  <a:lnTo>
                    <a:pt x="1187498" y="78045"/>
                  </a:lnTo>
                  <a:lnTo>
                    <a:pt x="1143824" y="92450"/>
                  </a:lnTo>
                  <a:lnTo>
                    <a:pt x="1100682" y="107996"/>
                  </a:lnTo>
                  <a:lnTo>
                    <a:pt x="1058089" y="124665"/>
                  </a:lnTo>
                  <a:lnTo>
                    <a:pt x="1016063" y="142439"/>
                  </a:lnTo>
                  <a:lnTo>
                    <a:pt x="974623" y="161299"/>
                  </a:lnTo>
                  <a:lnTo>
                    <a:pt x="933786" y="181229"/>
                  </a:lnTo>
                  <a:lnTo>
                    <a:pt x="893570" y="202210"/>
                  </a:lnTo>
                  <a:lnTo>
                    <a:pt x="853994" y="224224"/>
                  </a:lnTo>
                  <a:lnTo>
                    <a:pt x="815074" y="247253"/>
                  </a:lnTo>
                  <a:lnTo>
                    <a:pt x="776829" y="271280"/>
                  </a:lnTo>
                  <a:lnTo>
                    <a:pt x="739277" y="296287"/>
                  </a:lnTo>
                  <a:lnTo>
                    <a:pt x="702435" y="322255"/>
                  </a:lnTo>
                  <a:lnTo>
                    <a:pt x="666322" y="349166"/>
                  </a:lnTo>
                  <a:lnTo>
                    <a:pt x="630956" y="377003"/>
                  </a:lnTo>
                  <a:lnTo>
                    <a:pt x="596355" y="405749"/>
                  </a:lnTo>
                  <a:lnTo>
                    <a:pt x="562535" y="435384"/>
                  </a:lnTo>
                  <a:lnTo>
                    <a:pt x="529516" y="465891"/>
                  </a:lnTo>
                  <a:lnTo>
                    <a:pt x="497316" y="497252"/>
                  </a:lnTo>
                  <a:lnTo>
                    <a:pt x="465951" y="529450"/>
                  </a:lnTo>
                  <a:lnTo>
                    <a:pt x="435441" y="562465"/>
                  </a:lnTo>
                  <a:lnTo>
                    <a:pt x="405802" y="596281"/>
                  </a:lnTo>
                  <a:lnTo>
                    <a:pt x="377054" y="630880"/>
                  </a:lnTo>
                  <a:lnTo>
                    <a:pt x="349213" y="666243"/>
                  </a:lnTo>
                  <a:lnTo>
                    <a:pt x="322299" y="702352"/>
                  </a:lnTo>
                  <a:lnTo>
                    <a:pt x="296328" y="739191"/>
                  </a:lnTo>
                  <a:lnTo>
                    <a:pt x="271318" y="776740"/>
                  </a:lnTo>
                  <a:lnTo>
                    <a:pt x="247288" y="814982"/>
                  </a:lnTo>
                  <a:lnTo>
                    <a:pt x="224256" y="853899"/>
                  </a:lnTo>
                  <a:lnTo>
                    <a:pt x="202239" y="893473"/>
                  </a:lnTo>
                  <a:lnTo>
                    <a:pt x="181255" y="933686"/>
                  </a:lnTo>
                  <a:lnTo>
                    <a:pt x="161323" y="974520"/>
                  </a:lnTo>
                  <a:lnTo>
                    <a:pt x="142460" y="1015958"/>
                  </a:lnTo>
                  <a:lnTo>
                    <a:pt x="124684" y="1057980"/>
                  </a:lnTo>
                  <a:lnTo>
                    <a:pt x="108013" y="1100571"/>
                  </a:lnTo>
                  <a:lnTo>
                    <a:pt x="92465" y="1143711"/>
                  </a:lnTo>
                  <a:lnTo>
                    <a:pt x="78057" y="1187383"/>
                  </a:lnTo>
                  <a:lnTo>
                    <a:pt x="64809" y="1231568"/>
                  </a:lnTo>
                  <a:lnTo>
                    <a:pt x="52737" y="1276249"/>
                  </a:lnTo>
                  <a:lnTo>
                    <a:pt x="41860" y="1321408"/>
                  </a:lnTo>
                  <a:lnTo>
                    <a:pt x="32195" y="1367027"/>
                  </a:lnTo>
                  <a:lnTo>
                    <a:pt x="23761" y="1413088"/>
                  </a:lnTo>
                  <a:lnTo>
                    <a:pt x="16575" y="1459574"/>
                  </a:lnTo>
                  <a:lnTo>
                    <a:pt x="10656" y="1506465"/>
                  </a:lnTo>
                  <a:lnTo>
                    <a:pt x="6021" y="1553745"/>
                  </a:lnTo>
                  <a:lnTo>
                    <a:pt x="2687" y="1601395"/>
                  </a:lnTo>
                  <a:lnTo>
                    <a:pt x="674" y="1649398"/>
                  </a:lnTo>
                  <a:lnTo>
                    <a:pt x="0" y="1697736"/>
                  </a:lnTo>
                  <a:lnTo>
                    <a:pt x="674" y="1746073"/>
                  </a:lnTo>
                  <a:lnTo>
                    <a:pt x="2687" y="1794076"/>
                  </a:lnTo>
                  <a:lnTo>
                    <a:pt x="6021" y="1841726"/>
                  </a:lnTo>
                  <a:lnTo>
                    <a:pt x="10656" y="1889006"/>
                  </a:lnTo>
                  <a:lnTo>
                    <a:pt x="16575" y="1935898"/>
                  </a:lnTo>
                  <a:lnTo>
                    <a:pt x="23761" y="1982384"/>
                  </a:lnTo>
                  <a:lnTo>
                    <a:pt x="32195" y="2028445"/>
                  </a:lnTo>
                  <a:lnTo>
                    <a:pt x="41860" y="2074065"/>
                  </a:lnTo>
                  <a:lnTo>
                    <a:pt x="52737" y="2119224"/>
                  </a:lnTo>
                  <a:lnTo>
                    <a:pt x="64809" y="2163906"/>
                  </a:lnTo>
                  <a:lnTo>
                    <a:pt x="78057" y="2208092"/>
                  </a:lnTo>
                  <a:lnTo>
                    <a:pt x="92465" y="2251764"/>
                  </a:lnTo>
                  <a:lnTo>
                    <a:pt x="108013" y="2294905"/>
                  </a:lnTo>
                  <a:lnTo>
                    <a:pt x="124684" y="2337496"/>
                  </a:lnTo>
                  <a:lnTo>
                    <a:pt x="142460" y="2379520"/>
                  </a:lnTo>
                  <a:lnTo>
                    <a:pt x="161323" y="2420958"/>
                  </a:lnTo>
                  <a:lnTo>
                    <a:pt x="181255" y="2461793"/>
                  </a:lnTo>
                  <a:lnTo>
                    <a:pt x="202239" y="2502007"/>
                  </a:lnTo>
                  <a:lnTo>
                    <a:pt x="224256" y="2541582"/>
                  </a:lnTo>
                  <a:lnTo>
                    <a:pt x="247288" y="2580500"/>
                  </a:lnTo>
                  <a:lnTo>
                    <a:pt x="271318" y="2618743"/>
                  </a:lnTo>
                  <a:lnTo>
                    <a:pt x="296328" y="2656293"/>
                  </a:lnTo>
                  <a:lnTo>
                    <a:pt x="322299" y="2693132"/>
                  </a:lnTo>
                  <a:lnTo>
                    <a:pt x="349213" y="2729242"/>
                  </a:lnTo>
                  <a:lnTo>
                    <a:pt x="377054" y="2764606"/>
                  </a:lnTo>
                  <a:lnTo>
                    <a:pt x="405802" y="2799206"/>
                  </a:lnTo>
                  <a:lnTo>
                    <a:pt x="435441" y="2833023"/>
                  </a:lnTo>
                  <a:lnTo>
                    <a:pt x="465951" y="2866040"/>
                  </a:lnTo>
                  <a:lnTo>
                    <a:pt x="497316" y="2898238"/>
                  </a:lnTo>
                  <a:lnTo>
                    <a:pt x="529516" y="2929600"/>
                  </a:lnTo>
                  <a:lnTo>
                    <a:pt x="562535" y="2960108"/>
                  </a:lnTo>
                  <a:lnTo>
                    <a:pt x="596355" y="2989744"/>
                  </a:lnTo>
                  <a:lnTo>
                    <a:pt x="630956" y="3018490"/>
                  </a:lnTo>
                  <a:lnTo>
                    <a:pt x="666322" y="3046329"/>
                  </a:lnTo>
                  <a:lnTo>
                    <a:pt x="702435" y="3073241"/>
                  </a:lnTo>
                  <a:lnTo>
                    <a:pt x="739277" y="3099210"/>
                  </a:lnTo>
                  <a:lnTo>
                    <a:pt x="776829" y="3124217"/>
                  </a:lnTo>
                  <a:lnTo>
                    <a:pt x="815074" y="3148245"/>
                  </a:lnTo>
                  <a:lnTo>
                    <a:pt x="853994" y="3171275"/>
                  </a:lnTo>
                  <a:lnTo>
                    <a:pt x="893570" y="3193290"/>
                  </a:lnTo>
                  <a:lnTo>
                    <a:pt x="933786" y="3214272"/>
                  </a:lnTo>
                  <a:lnTo>
                    <a:pt x="974623" y="3234203"/>
                  </a:lnTo>
                  <a:lnTo>
                    <a:pt x="1016063" y="3253064"/>
                  </a:lnTo>
                  <a:lnTo>
                    <a:pt x="1058089" y="3270838"/>
                  </a:lnTo>
                  <a:lnTo>
                    <a:pt x="1100682" y="3287508"/>
                  </a:lnTo>
                  <a:lnTo>
                    <a:pt x="1143824" y="3303054"/>
                  </a:lnTo>
                  <a:lnTo>
                    <a:pt x="1187498" y="3317460"/>
                  </a:lnTo>
                  <a:lnTo>
                    <a:pt x="1231685" y="3330707"/>
                  </a:lnTo>
                  <a:lnTo>
                    <a:pt x="1276368" y="3342778"/>
                  </a:lnTo>
                  <a:lnTo>
                    <a:pt x="1321529" y="3353654"/>
                  </a:lnTo>
                  <a:lnTo>
                    <a:pt x="1367149" y="3363318"/>
                  </a:lnTo>
                  <a:lnTo>
                    <a:pt x="1413212" y="3371751"/>
                  </a:lnTo>
                  <a:lnTo>
                    <a:pt x="1459698" y="3378936"/>
                  </a:lnTo>
                  <a:lnTo>
                    <a:pt x="1506591" y="3384855"/>
                  </a:lnTo>
                  <a:lnTo>
                    <a:pt x="1553871" y="3389489"/>
                  </a:lnTo>
                  <a:lnTo>
                    <a:pt x="1601522" y="3392822"/>
                  </a:lnTo>
                  <a:lnTo>
                    <a:pt x="1649525" y="3394835"/>
                  </a:lnTo>
                  <a:lnTo>
                    <a:pt x="1697863" y="3395510"/>
                  </a:lnTo>
                  <a:lnTo>
                    <a:pt x="1697863" y="0"/>
                  </a:lnTo>
                  <a:close/>
                </a:path>
              </a:pathLst>
            </a:custGeom>
            <a:solidFill>
              <a:srgbClr val="4DC5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17623" y="2791713"/>
              <a:ext cx="1697989" cy="3395979"/>
            </a:xfrm>
            <a:custGeom>
              <a:avLst/>
              <a:gdLst/>
              <a:ahLst/>
              <a:cxnLst/>
              <a:rect l="l" t="t" r="r" b="b"/>
              <a:pathLst>
                <a:path w="1697989" h="3395979">
                  <a:moveTo>
                    <a:pt x="1697863" y="3395510"/>
                  </a:moveTo>
                  <a:lnTo>
                    <a:pt x="1649525" y="3394835"/>
                  </a:lnTo>
                  <a:lnTo>
                    <a:pt x="1601522" y="3392822"/>
                  </a:lnTo>
                  <a:lnTo>
                    <a:pt x="1553871" y="3389489"/>
                  </a:lnTo>
                  <a:lnTo>
                    <a:pt x="1506591" y="3384855"/>
                  </a:lnTo>
                  <a:lnTo>
                    <a:pt x="1459698" y="3378936"/>
                  </a:lnTo>
                  <a:lnTo>
                    <a:pt x="1413212" y="3371751"/>
                  </a:lnTo>
                  <a:lnTo>
                    <a:pt x="1367149" y="3363318"/>
                  </a:lnTo>
                  <a:lnTo>
                    <a:pt x="1321529" y="3353654"/>
                  </a:lnTo>
                  <a:lnTo>
                    <a:pt x="1276368" y="3342778"/>
                  </a:lnTo>
                  <a:lnTo>
                    <a:pt x="1231685" y="3330707"/>
                  </a:lnTo>
                  <a:lnTo>
                    <a:pt x="1187498" y="3317460"/>
                  </a:lnTo>
                  <a:lnTo>
                    <a:pt x="1143824" y="3303054"/>
                  </a:lnTo>
                  <a:lnTo>
                    <a:pt x="1100682" y="3287508"/>
                  </a:lnTo>
                  <a:lnTo>
                    <a:pt x="1058089" y="3270838"/>
                  </a:lnTo>
                  <a:lnTo>
                    <a:pt x="1016063" y="3253064"/>
                  </a:lnTo>
                  <a:lnTo>
                    <a:pt x="974623" y="3234203"/>
                  </a:lnTo>
                  <a:lnTo>
                    <a:pt x="933786" y="3214272"/>
                  </a:lnTo>
                  <a:lnTo>
                    <a:pt x="893570" y="3193290"/>
                  </a:lnTo>
                  <a:lnTo>
                    <a:pt x="853994" y="3171275"/>
                  </a:lnTo>
                  <a:lnTo>
                    <a:pt x="815074" y="3148245"/>
                  </a:lnTo>
                  <a:lnTo>
                    <a:pt x="776829" y="3124217"/>
                  </a:lnTo>
                  <a:lnTo>
                    <a:pt x="739277" y="3099210"/>
                  </a:lnTo>
                  <a:lnTo>
                    <a:pt x="702435" y="3073241"/>
                  </a:lnTo>
                  <a:lnTo>
                    <a:pt x="666322" y="3046329"/>
                  </a:lnTo>
                  <a:lnTo>
                    <a:pt x="630956" y="3018490"/>
                  </a:lnTo>
                  <a:lnTo>
                    <a:pt x="596355" y="2989744"/>
                  </a:lnTo>
                  <a:lnTo>
                    <a:pt x="562535" y="2960108"/>
                  </a:lnTo>
                  <a:lnTo>
                    <a:pt x="529516" y="2929600"/>
                  </a:lnTo>
                  <a:lnTo>
                    <a:pt x="497316" y="2898238"/>
                  </a:lnTo>
                  <a:lnTo>
                    <a:pt x="465951" y="2866040"/>
                  </a:lnTo>
                  <a:lnTo>
                    <a:pt x="435441" y="2833023"/>
                  </a:lnTo>
                  <a:lnTo>
                    <a:pt x="405802" y="2799206"/>
                  </a:lnTo>
                  <a:lnTo>
                    <a:pt x="377054" y="2764606"/>
                  </a:lnTo>
                  <a:lnTo>
                    <a:pt x="349213" y="2729242"/>
                  </a:lnTo>
                  <a:lnTo>
                    <a:pt x="322299" y="2693132"/>
                  </a:lnTo>
                  <a:lnTo>
                    <a:pt x="296328" y="2656293"/>
                  </a:lnTo>
                  <a:lnTo>
                    <a:pt x="271318" y="2618743"/>
                  </a:lnTo>
                  <a:lnTo>
                    <a:pt x="247288" y="2580500"/>
                  </a:lnTo>
                  <a:lnTo>
                    <a:pt x="224256" y="2541582"/>
                  </a:lnTo>
                  <a:lnTo>
                    <a:pt x="202239" y="2502007"/>
                  </a:lnTo>
                  <a:lnTo>
                    <a:pt x="181255" y="2461793"/>
                  </a:lnTo>
                  <a:lnTo>
                    <a:pt x="161323" y="2420958"/>
                  </a:lnTo>
                  <a:lnTo>
                    <a:pt x="142460" y="2379520"/>
                  </a:lnTo>
                  <a:lnTo>
                    <a:pt x="124684" y="2337496"/>
                  </a:lnTo>
                  <a:lnTo>
                    <a:pt x="108013" y="2294905"/>
                  </a:lnTo>
                  <a:lnTo>
                    <a:pt x="92465" y="2251764"/>
                  </a:lnTo>
                  <a:lnTo>
                    <a:pt x="78057" y="2208092"/>
                  </a:lnTo>
                  <a:lnTo>
                    <a:pt x="64809" y="2163906"/>
                  </a:lnTo>
                  <a:lnTo>
                    <a:pt x="52737" y="2119224"/>
                  </a:lnTo>
                  <a:lnTo>
                    <a:pt x="41860" y="2074065"/>
                  </a:lnTo>
                  <a:lnTo>
                    <a:pt x="32195" y="2028445"/>
                  </a:lnTo>
                  <a:lnTo>
                    <a:pt x="23761" y="1982384"/>
                  </a:lnTo>
                  <a:lnTo>
                    <a:pt x="16575" y="1935898"/>
                  </a:lnTo>
                  <a:lnTo>
                    <a:pt x="10656" y="1889006"/>
                  </a:lnTo>
                  <a:lnTo>
                    <a:pt x="6021" y="1841726"/>
                  </a:lnTo>
                  <a:lnTo>
                    <a:pt x="2687" y="1794076"/>
                  </a:lnTo>
                  <a:lnTo>
                    <a:pt x="674" y="1746073"/>
                  </a:lnTo>
                  <a:lnTo>
                    <a:pt x="0" y="1697736"/>
                  </a:lnTo>
                  <a:lnTo>
                    <a:pt x="674" y="1649398"/>
                  </a:lnTo>
                  <a:lnTo>
                    <a:pt x="2687" y="1601395"/>
                  </a:lnTo>
                  <a:lnTo>
                    <a:pt x="6021" y="1553745"/>
                  </a:lnTo>
                  <a:lnTo>
                    <a:pt x="10656" y="1506465"/>
                  </a:lnTo>
                  <a:lnTo>
                    <a:pt x="16575" y="1459574"/>
                  </a:lnTo>
                  <a:lnTo>
                    <a:pt x="23761" y="1413088"/>
                  </a:lnTo>
                  <a:lnTo>
                    <a:pt x="32195" y="1367027"/>
                  </a:lnTo>
                  <a:lnTo>
                    <a:pt x="41860" y="1321408"/>
                  </a:lnTo>
                  <a:lnTo>
                    <a:pt x="52737" y="1276249"/>
                  </a:lnTo>
                  <a:lnTo>
                    <a:pt x="64809" y="1231568"/>
                  </a:lnTo>
                  <a:lnTo>
                    <a:pt x="78057" y="1187383"/>
                  </a:lnTo>
                  <a:lnTo>
                    <a:pt x="92465" y="1143711"/>
                  </a:lnTo>
                  <a:lnTo>
                    <a:pt x="108013" y="1100571"/>
                  </a:lnTo>
                  <a:lnTo>
                    <a:pt x="124684" y="1057980"/>
                  </a:lnTo>
                  <a:lnTo>
                    <a:pt x="142460" y="1015958"/>
                  </a:lnTo>
                  <a:lnTo>
                    <a:pt x="161323" y="974520"/>
                  </a:lnTo>
                  <a:lnTo>
                    <a:pt x="181255" y="933686"/>
                  </a:lnTo>
                  <a:lnTo>
                    <a:pt x="202239" y="893473"/>
                  </a:lnTo>
                  <a:lnTo>
                    <a:pt x="224256" y="853899"/>
                  </a:lnTo>
                  <a:lnTo>
                    <a:pt x="247288" y="814982"/>
                  </a:lnTo>
                  <a:lnTo>
                    <a:pt x="271318" y="776740"/>
                  </a:lnTo>
                  <a:lnTo>
                    <a:pt x="296328" y="739191"/>
                  </a:lnTo>
                  <a:lnTo>
                    <a:pt x="322299" y="702352"/>
                  </a:lnTo>
                  <a:lnTo>
                    <a:pt x="349213" y="666243"/>
                  </a:lnTo>
                  <a:lnTo>
                    <a:pt x="377054" y="630880"/>
                  </a:lnTo>
                  <a:lnTo>
                    <a:pt x="405802" y="596281"/>
                  </a:lnTo>
                  <a:lnTo>
                    <a:pt x="435441" y="562465"/>
                  </a:lnTo>
                  <a:lnTo>
                    <a:pt x="465951" y="529450"/>
                  </a:lnTo>
                  <a:lnTo>
                    <a:pt x="497316" y="497252"/>
                  </a:lnTo>
                  <a:lnTo>
                    <a:pt x="529516" y="465891"/>
                  </a:lnTo>
                  <a:lnTo>
                    <a:pt x="562535" y="435384"/>
                  </a:lnTo>
                  <a:lnTo>
                    <a:pt x="596355" y="405749"/>
                  </a:lnTo>
                  <a:lnTo>
                    <a:pt x="630956" y="377003"/>
                  </a:lnTo>
                  <a:lnTo>
                    <a:pt x="666322" y="349166"/>
                  </a:lnTo>
                  <a:lnTo>
                    <a:pt x="702435" y="322255"/>
                  </a:lnTo>
                  <a:lnTo>
                    <a:pt x="739277" y="296287"/>
                  </a:lnTo>
                  <a:lnTo>
                    <a:pt x="776829" y="271280"/>
                  </a:lnTo>
                  <a:lnTo>
                    <a:pt x="815074" y="247253"/>
                  </a:lnTo>
                  <a:lnTo>
                    <a:pt x="853994" y="224224"/>
                  </a:lnTo>
                  <a:lnTo>
                    <a:pt x="893570" y="202210"/>
                  </a:lnTo>
                  <a:lnTo>
                    <a:pt x="933786" y="181229"/>
                  </a:lnTo>
                  <a:lnTo>
                    <a:pt x="974623" y="161299"/>
                  </a:lnTo>
                  <a:lnTo>
                    <a:pt x="1016063" y="142439"/>
                  </a:lnTo>
                  <a:lnTo>
                    <a:pt x="1058089" y="124665"/>
                  </a:lnTo>
                  <a:lnTo>
                    <a:pt x="1100682" y="107996"/>
                  </a:lnTo>
                  <a:lnTo>
                    <a:pt x="1143824" y="92450"/>
                  </a:lnTo>
                  <a:lnTo>
                    <a:pt x="1187498" y="78045"/>
                  </a:lnTo>
                  <a:lnTo>
                    <a:pt x="1231685" y="64799"/>
                  </a:lnTo>
                  <a:lnTo>
                    <a:pt x="1276368" y="52729"/>
                  </a:lnTo>
                  <a:lnTo>
                    <a:pt x="1321529" y="41853"/>
                  </a:lnTo>
                  <a:lnTo>
                    <a:pt x="1367149" y="32190"/>
                  </a:lnTo>
                  <a:lnTo>
                    <a:pt x="1413212" y="23757"/>
                  </a:lnTo>
                  <a:lnTo>
                    <a:pt x="1459698" y="16573"/>
                  </a:lnTo>
                  <a:lnTo>
                    <a:pt x="1506591" y="10654"/>
                  </a:lnTo>
                  <a:lnTo>
                    <a:pt x="1553871" y="6020"/>
                  </a:lnTo>
                  <a:lnTo>
                    <a:pt x="1601522" y="2687"/>
                  </a:lnTo>
                  <a:lnTo>
                    <a:pt x="1649525" y="674"/>
                  </a:lnTo>
                  <a:lnTo>
                    <a:pt x="1697863" y="0"/>
                  </a:lnTo>
                  <a:lnTo>
                    <a:pt x="1697863" y="1697736"/>
                  </a:lnTo>
                  <a:lnTo>
                    <a:pt x="1697863" y="339551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31896" y="4358894"/>
              <a:ext cx="783590" cy="1567180"/>
            </a:xfrm>
            <a:custGeom>
              <a:avLst/>
              <a:gdLst/>
              <a:ahLst/>
              <a:cxnLst/>
              <a:rect l="l" t="t" r="r" b="b"/>
              <a:pathLst>
                <a:path w="783589" h="1567179">
                  <a:moveTo>
                    <a:pt x="783589" y="0"/>
                  </a:moveTo>
                  <a:lnTo>
                    <a:pt x="735850" y="1429"/>
                  </a:lnTo>
                  <a:lnTo>
                    <a:pt x="688868" y="5664"/>
                  </a:lnTo>
                  <a:lnTo>
                    <a:pt x="642725" y="12622"/>
                  </a:lnTo>
                  <a:lnTo>
                    <a:pt x="597503" y="22222"/>
                  </a:lnTo>
                  <a:lnTo>
                    <a:pt x="553283" y="34381"/>
                  </a:lnTo>
                  <a:lnTo>
                    <a:pt x="510149" y="49017"/>
                  </a:lnTo>
                  <a:lnTo>
                    <a:pt x="468181" y="66049"/>
                  </a:lnTo>
                  <a:lnTo>
                    <a:pt x="427462" y="85394"/>
                  </a:lnTo>
                  <a:lnTo>
                    <a:pt x="388074" y="106971"/>
                  </a:lnTo>
                  <a:lnTo>
                    <a:pt x="350098" y="130698"/>
                  </a:lnTo>
                  <a:lnTo>
                    <a:pt x="313616" y="156493"/>
                  </a:lnTo>
                  <a:lnTo>
                    <a:pt x="278711" y="184273"/>
                  </a:lnTo>
                  <a:lnTo>
                    <a:pt x="245464" y="213958"/>
                  </a:lnTo>
                  <a:lnTo>
                    <a:pt x="213958" y="245464"/>
                  </a:lnTo>
                  <a:lnTo>
                    <a:pt x="184273" y="278711"/>
                  </a:lnTo>
                  <a:lnTo>
                    <a:pt x="156493" y="313616"/>
                  </a:lnTo>
                  <a:lnTo>
                    <a:pt x="130698" y="350098"/>
                  </a:lnTo>
                  <a:lnTo>
                    <a:pt x="106971" y="388074"/>
                  </a:lnTo>
                  <a:lnTo>
                    <a:pt x="85394" y="427462"/>
                  </a:lnTo>
                  <a:lnTo>
                    <a:pt x="66049" y="468181"/>
                  </a:lnTo>
                  <a:lnTo>
                    <a:pt x="49017" y="510149"/>
                  </a:lnTo>
                  <a:lnTo>
                    <a:pt x="34381" y="553283"/>
                  </a:lnTo>
                  <a:lnTo>
                    <a:pt x="22222" y="597503"/>
                  </a:lnTo>
                  <a:lnTo>
                    <a:pt x="12622" y="642725"/>
                  </a:lnTo>
                  <a:lnTo>
                    <a:pt x="5664" y="688868"/>
                  </a:lnTo>
                  <a:lnTo>
                    <a:pt x="1429" y="735850"/>
                  </a:lnTo>
                  <a:lnTo>
                    <a:pt x="0" y="783589"/>
                  </a:lnTo>
                  <a:lnTo>
                    <a:pt x="1429" y="831316"/>
                  </a:lnTo>
                  <a:lnTo>
                    <a:pt x="5664" y="878286"/>
                  </a:lnTo>
                  <a:lnTo>
                    <a:pt x="12622" y="924420"/>
                  </a:lnTo>
                  <a:lnTo>
                    <a:pt x="22222" y="969633"/>
                  </a:lnTo>
                  <a:lnTo>
                    <a:pt x="34381" y="1013845"/>
                  </a:lnTo>
                  <a:lnTo>
                    <a:pt x="49017" y="1056974"/>
                  </a:lnTo>
                  <a:lnTo>
                    <a:pt x="66049" y="1098937"/>
                  </a:lnTo>
                  <a:lnTo>
                    <a:pt x="85394" y="1139653"/>
                  </a:lnTo>
                  <a:lnTo>
                    <a:pt x="106971" y="1179039"/>
                  </a:lnTo>
                  <a:lnTo>
                    <a:pt x="130698" y="1217013"/>
                  </a:lnTo>
                  <a:lnTo>
                    <a:pt x="156493" y="1253494"/>
                  </a:lnTo>
                  <a:lnTo>
                    <a:pt x="184273" y="1288399"/>
                  </a:lnTo>
                  <a:lnTo>
                    <a:pt x="213958" y="1321647"/>
                  </a:lnTo>
                  <a:lnTo>
                    <a:pt x="245464" y="1353155"/>
                  </a:lnTo>
                  <a:lnTo>
                    <a:pt x="278711" y="1382842"/>
                  </a:lnTo>
                  <a:lnTo>
                    <a:pt x="313616" y="1410625"/>
                  </a:lnTo>
                  <a:lnTo>
                    <a:pt x="350098" y="1436422"/>
                  </a:lnTo>
                  <a:lnTo>
                    <a:pt x="388074" y="1460151"/>
                  </a:lnTo>
                  <a:lnTo>
                    <a:pt x="427462" y="1481731"/>
                  </a:lnTo>
                  <a:lnTo>
                    <a:pt x="468181" y="1501080"/>
                  </a:lnTo>
                  <a:lnTo>
                    <a:pt x="510149" y="1518114"/>
                  </a:lnTo>
                  <a:lnTo>
                    <a:pt x="553283" y="1532753"/>
                  </a:lnTo>
                  <a:lnTo>
                    <a:pt x="597503" y="1544914"/>
                  </a:lnTo>
                  <a:lnTo>
                    <a:pt x="642725" y="1554516"/>
                  </a:lnTo>
                  <a:lnTo>
                    <a:pt x="688868" y="1561475"/>
                  </a:lnTo>
                  <a:lnTo>
                    <a:pt x="735850" y="1565711"/>
                  </a:lnTo>
                  <a:lnTo>
                    <a:pt x="783589" y="1567141"/>
                  </a:lnTo>
                  <a:lnTo>
                    <a:pt x="783589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31896" y="4358894"/>
              <a:ext cx="783590" cy="1567180"/>
            </a:xfrm>
            <a:custGeom>
              <a:avLst/>
              <a:gdLst/>
              <a:ahLst/>
              <a:cxnLst/>
              <a:rect l="l" t="t" r="r" b="b"/>
              <a:pathLst>
                <a:path w="783589" h="1567179">
                  <a:moveTo>
                    <a:pt x="783589" y="1567141"/>
                  </a:moveTo>
                  <a:lnTo>
                    <a:pt x="735850" y="1565711"/>
                  </a:lnTo>
                  <a:lnTo>
                    <a:pt x="688868" y="1561475"/>
                  </a:lnTo>
                  <a:lnTo>
                    <a:pt x="642725" y="1554516"/>
                  </a:lnTo>
                  <a:lnTo>
                    <a:pt x="597503" y="1544914"/>
                  </a:lnTo>
                  <a:lnTo>
                    <a:pt x="553283" y="1532753"/>
                  </a:lnTo>
                  <a:lnTo>
                    <a:pt x="510149" y="1518114"/>
                  </a:lnTo>
                  <a:lnTo>
                    <a:pt x="468181" y="1501080"/>
                  </a:lnTo>
                  <a:lnTo>
                    <a:pt x="427462" y="1481731"/>
                  </a:lnTo>
                  <a:lnTo>
                    <a:pt x="388074" y="1460151"/>
                  </a:lnTo>
                  <a:lnTo>
                    <a:pt x="350098" y="1436422"/>
                  </a:lnTo>
                  <a:lnTo>
                    <a:pt x="313616" y="1410625"/>
                  </a:lnTo>
                  <a:lnTo>
                    <a:pt x="278711" y="1382842"/>
                  </a:lnTo>
                  <a:lnTo>
                    <a:pt x="245464" y="1353155"/>
                  </a:lnTo>
                  <a:lnTo>
                    <a:pt x="213958" y="1321647"/>
                  </a:lnTo>
                  <a:lnTo>
                    <a:pt x="184273" y="1288399"/>
                  </a:lnTo>
                  <a:lnTo>
                    <a:pt x="156493" y="1253494"/>
                  </a:lnTo>
                  <a:lnTo>
                    <a:pt x="130698" y="1217013"/>
                  </a:lnTo>
                  <a:lnTo>
                    <a:pt x="106971" y="1179039"/>
                  </a:lnTo>
                  <a:lnTo>
                    <a:pt x="85394" y="1139653"/>
                  </a:lnTo>
                  <a:lnTo>
                    <a:pt x="66049" y="1098937"/>
                  </a:lnTo>
                  <a:lnTo>
                    <a:pt x="49017" y="1056974"/>
                  </a:lnTo>
                  <a:lnTo>
                    <a:pt x="34381" y="1013845"/>
                  </a:lnTo>
                  <a:lnTo>
                    <a:pt x="22222" y="969633"/>
                  </a:lnTo>
                  <a:lnTo>
                    <a:pt x="12622" y="924420"/>
                  </a:lnTo>
                  <a:lnTo>
                    <a:pt x="5664" y="878286"/>
                  </a:lnTo>
                  <a:lnTo>
                    <a:pt x="1429" y="831316"/>
                  </a:lnTo>
                  <a:lnTo>
                    <a:pt x="0" y="783589"/>
                  </a:lnTo>
                  <a:lnTo>
                    <a:pt x="1429" y="735850"/>
                  </a:lnTo>
                  <a:lnTo>
                    <a:pt x="5664" y="688868"/>
                  </a:lnTo>
                  <a:lnTo>
                    <a:pt x="12622" y="642725"/>
                  </a:lnTo>
                  <a:lnTo>
                    <a:pt x="22222" y="597503"/>
                  </a:lnTo>
                  <a:lnTo>
                    <a:pt x="34381" y="553283"/>
                  </a:lnTo>
                  <a:lnTo>
                    <a:pt x="49017" y="510149"/>
                  </a:lnTo>
                  <a:lnTo>
                    <a:pt x="66049" y="468181"/>
                  </a:lnTo>
                  <a:lnTo>
                    <a:pt x="85394" y="427462"/>
                  </a:lnTo>
                  <a:lnTo>
                    <a:pt x="106971" y="388074"/>
                  </a:lnTo>
                  <a:lnTo>
                    <a:pt x="130698" y="350098"/>
                  </a:lnTo>
                  <a:lnTo>
                    <a:pt x="156493" y="313616"/>
                  </a:lnTo>
                  <a:lnTo>
                    <a:pt x="184273" y="278711"/>
                  </a:lnTo>
                  <a:lnTo>
                    <a:pt x="213958" y="245464"/>
                  </a:lnTo>
                  <a:lnTo>
                    <a:pt x="245464" y="213958"/>
                  </a:lnTo>
                  <a:lnTo>
                    <a:pt x="278711" y="184273"/>
                  </a:lnTo>
                  <a:lnTo>
                    <a:pt x="313616" y="156493"/>
                  </a:lnTo>
                  <a:lnTo>
                    <a:pt x="350098" y="130698"/>
                  </a:lnTo>
                  <a:lnTo>
                    <a:pt x="388074" y="106971"/>
                  </a:lnTo>
                  <a:lnTo>
                    <a:pt x="427462" y="85394"/>
                  </a:lnTo>
                  <a:lnTo>
                    <a:pt x="468181" y="66049"/>
                  </a:lnTo>
                  <a:lnTo>
                    <a:pt x="510149" y="49017"/>
                  </a:lnTo>
                  <a:lnTo>
                    <a:pt x="553283" y="34381"/>
                  </a:lnTo>
                  <a:lnTo>
                    <a:pt x="597503" y="22222"/>
                  </a:lnTo>
                  <a:lnTo>
                    <a:pt x="642725" y="12622"/>
                  </a:lnTo>
                  <a:lnTo>
                    <a:pt x="688868" y="5664"/>
                  </a:lnTo>
                  <a:lnTo>
                    <a:pt x="735850" y="1429"/>
                  </a:lnTo>
                  <a:lnTo>
                    <a:pt x="783589" y="0"/>
                  </a:lnTo>
                  <a:lnTo>
                    <a:pt x="783589" y="783589"/>
                  </a:lnTo>
                  <a:lnTo>
                    <a:pt x="783589" y="1567141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509136" y="1218183"/>
          <a:ext cx="7000240" cy="5222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0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66545">
                <a:tc>
                  <a:txBody>
                    <a:bodyPr/>
                    <a:lstStyle/>
                    <a:p>
                      <a:pPr marL="335280" marR="160655" indent="-167640">
                        <a:lnSpc>
                          <a:spcPts val="2280"/>
                        </a:lnSpc>
                        <a:spcBef>
                          <a:spcPts val="1525"/>
                        </a:spcBef>
                      </a:pPr>
                      <a:r>
                        <a:rPr sz="2200" b="1" dirty="0">
                          <a:latin typeface="Times New Roman"/>
                          <a:cs typeface="Times New Roman"/>
                        </a:rPr>
                        <a:t>Nhóm</a:t>
                      </a:r>
                      <a:r>
                        <a:rPr sz="2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Chất</a:t>
                      </a:r>
                      <a:r>
                        <a:rPr sz="2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thải</a:t>
                      </a:r>
                      <a:r>
                        <a:rPr sz="2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rắn</a:t>
                      </a:r>
                      <a:r>
                        <a:rPr sz="2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có</a:t>
                      </a:r>
                      <a:r>
                        <a:rPr sz="2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khả</a:t>
                      </a:r>
                      <a:r>
                        <a:rPr sz="2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năng</a:t>
                      </a:r>
                      <a:r>
                        <a:rPr sz="2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tái</a:t>
                      </a:r>
                      <a:r>
                        <a:rPr sz="2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sử</a:t>
                      </a:r>
                      <a:r>
                        <a:rPr sz="2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dụng,</a:t>
                      </a:r>
                      <a:r>
                        <a:rPr sz="2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tái</a:t>
                      </a:r>
                      <a:r>
                        <a:rPr sz="2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chế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được</a:t>
                      </a:r>
                      <a:r>
                        <a:rPr sz="2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chia</a:t>
                      </a:r>
                      <a:r>
                        <a:rPr sz="2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thành</a:t>
                      </a:r>
                      <a:r>
                        <a:rPr sz="2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2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nhóm</a:t>
                      </a: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nhỏ</a:t>
                      </a:r>
                      <a:r>
                        <a:rPr sz="2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gồm: Giấy</a:t>
                      </a:r>
                      <a:r>
                        <a:rPr sz="2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thải;</a:t>
                      </a:r>
                      <a:r>
                        <a:rPr sz="2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Nhựa</a:t>
                      </a:r>
                      <a:r>
                        <a:rPr sz="2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thải;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Kim</a:t>
                      </a:r>
                      <a:r>
                        <a:rPr sz="2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loại</a:t>
                      </a:r>
                      <a:r>
                        <a:rPr sz="2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thải;</a:t>
                      </a:r>
                      <a:r>
                        <a:rPr sz="2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Thuỷ</a:t>
                      </a:r>
                      <a:r>
                        <a:rPr sz="2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tinh</a:t>
                      </a:r>
                      <a:r>
                        <a:rPr sz="2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thải;</a:t>
                      </a:r>
                      <a:r>
                        <a:rPr sz="22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Vải,</a:t>
                      </a:r>
                      <a:r>
                        <a:rPr sz="2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đồ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da;</a:t>
                      </a:r>
                      <a:r>
                        <a:rPr sz="2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Đồ</a:t>
                      </a:r>
                      <a:r>
                        <a:rPr sz="2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gỗ;</a:t>
                      </a:r>
                      <a:r>
                        <a:rPr sz="2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Cao</a:t>
                      </a:r>
                      <a:r>
                        <a:rPr sz="2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su;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867535">
                        <a:lnSpc>
                          <a:spcPts val="2275"/>
                        </a:lnSpc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Thiết</a:t>
                      </a:r>
                      <a:r>
                        <a:rPr sz="2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bị</a:t>
                      </a:r>
                      <a:r>
                        <a:rPr sz="2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điện,</a:t>
                      </a:r>
                      <a:r>
                        <a:rPr sz="2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điện</a:t>
                      </a:r>
                      <a:r>
                        <a:rPr sz="2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tử</a:t>
                      </a:r>
                      <a:r>
                        <a:rPr sz="2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thải</a:t>
                      </a:r>
                      <a:r>
                        <a:rPr sz="2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bỏ;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9367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4DC58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7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0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b="1" dirty="0">
                          <a:latin typeface="Times New Roman"/>
                          <a:cs typeface="Times New Roman"/>
                        </a:rPr>
                        <a:t>Nhóm</a:t>
                      </a:r>
                      <a:r>
                        <a:rPr sz="2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2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Chất</a:t>
                      </a:r>
                      <a:r>
                        <a:rPr sz="2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thải</a:t>
                      </a:r>
                      <a:r>
                        <a:rPr sz="2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thực</a:t>
                      </a:r>
                      <a:r>
                        <a:rPr sz="2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phẩm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267335" marB="0">
                    <a:lnL w="12700">
                      <a:solidFill>
                        <a:srgbClr val="4DC58D"/>
                      </a:solidFill>
                      <a:prstDash val="solid"/>
                    </a:lnL>
                    <a:lnR w="12700">
                      <a:solidFill>
                        <a:srgbClr val="4DC58D"/>
                      </a:solidFill>
                      <a:prstDash val="solid"/>
                    </a:lnR>
                    <a:lnT w="12700">
                      <a:solidFill>
                        <a:srgbClr val="4DC58D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7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43510" marR="137795" algn="ctr">
                        <a:lnSpc>
                          <a:spcPct val="86900"/>
                        </a:lnSpc>
                      </a:pPr>
                      <a:r>
                        <a:rPr sz="2200" b="1" dirty="0">
                          <a:latin typeface="Times New Roman"/>
                          <a:cs typeface="Times New Roman"/>
                        </a:rPr>
                        <a:t>Nhóm</a:t>
                      </a:r>
                      <a:r>
                        <a:rPr sz="2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III</a:t>
                      </a:r>
                      <a:r>
                        <a:rPr sz="2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Chất</a:t>
                      </a:r>
                      <a:r>
                        <a:rPr sz="2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thải</a:t>
                      </a:r>
                      <a:r>
                        <a:rPr sz="2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rắn</a:t>
                      </a:r>
                      <a:r>
                        <a:rPr sz="2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sinh</a:t>
                      </a:r>
                      <a:r>
                        <a:rPr sz="2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hoạt</a:t>
                      </a:r>
                      <a:r>
                        <a:rPr sz="2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khác,</a:t>
                      </a:r>
                      <a:r>
                        <a:rPr sz="2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được</a:t>
                      </a:r>
                      <a:r>
                        <a:rPr sz="2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chia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thành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nhóm</a:t>
                      </a:r>
                      <a:r>
                        <a:rPr sz="2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nhỏ</a:t>
                      </a:r>
                      <a:r>
                        <a:rPr sz="2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gồm:</a:t>
                      </a:r>
                      <a:r>
                        <a:rPr sz="2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Chất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thải</a:t>
                      </a:r>
                      <a:r>
                        <a:rPr sz="2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nguy</a:t>
                      </a:r>
                      <a:r>
                        <a:rPr sz="2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hại;</a:t>
                      </a:r>
                      <a:r>
                        <a:rPr sz="2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Chất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thải</a:t>
                      </a:r>
                      <a:r>
                        <a:rPr sz="2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cồng</a:t>
                      </a:r>
                      <a:r>
                        <a:rPr sz="2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kềnh;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Chất</a:t>
                      </a:r>
                      <a:r>
                        <a:rPr sz="2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thải</a:t>
                      </a:r>
                      <a:r>
                        <a:rPr sz="2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khác</a:t>
                      </a:r>
                      <a:r>
                        <a:rPr sz="2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còn</a:t>
                      </a:r>
                      <a:r>
                        <a:rPr sz="2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lại.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C58D"/>
                      </a:solidFill>
                      <a:prstDash val="solid"/>
                    </a:lnL>
                    <a:lnR w="12700">
                      <a:solidFill>
                        <a:srgbClr val="4DC58D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4DC58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4DC58D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50890" y="958469"/>
            <a:ext cx="264795" cy="129539"/>
            <a:chOff x="5850890" y="958469"/>
            <a:chExt cx="264795" cy="12953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0890" y="958469"/>
              <a:ext cx="121412" cy="1294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93892" y="958469"/>
              <a:ext cx="121285" cy="12941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6136766" y="958469"/>
            <a:ext cx="407670" cy="129539"/>
            <a:chOff x="6136766" y="958469"/>
            <a:chExt cx="407670" cy="129539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9641" y="958469"/>
              <a:ext cx="121412" cy="1294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36766" y="958469"/>
              <a:ext cx="121285" cy="1294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22516" y="958469"/>
              <a:ext cx="121412" cy="12941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95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843B0C"/>
                </a:solidFill>
              </a:rPr>
              <a:t>Nhóm</a:t>
            </a:r>
            <a:r>
              <a:rPr sz="3200" spc="-40" dirty="0">
                <a:solidFill>
                  <a:srgbClr val="843B0C"/>
                </a:solidFill>
              </a:rPr>
              <a:t> </a:t>
            </a:r>
            <a:r>
              <a:rPr sz="3200" dirty="0">
                <a:solidFill>
                  <a:srgbClr val="843B0C"/>
                </a:solidFill>
              </a:rPr>
              <a:t>1</a:t>
            </a:r>
            <a:r>
              <a:rPr sz="3200" spc="-15" dirty="0">
                <a:solidFill>
                  <a:srgbClr val="843B0C"/>
                </a:solidFill>
              </a:rPr>
              <a:t> </a:t>
            </a:r>
            <a:r>
              <a:rPr sz="3200" dirty="0">
                <a:solidFill>
                  <a:srgbClr val="843B0C"/>
                </a:solidFill>
              </a:rPr>
              <a:t>-</a:t>
            </a:r>
            <a:r>
              <a:rPr sz="3200" spc="-10" dirty="0">
                <a:solidFill>
                  <a:srgbClr val="843B0C"/>
                </a:solidFill>
              </a:rPr>
              <a:t> </a:t>
            </a:r>
            <a:r>
              <a:rPr sz="3200" dirty="0">
                <a:solidFill>
                  <a:srgbClr val="843B0C"/>
                </a:solidFill>
              </a:rPr>
              <a:t>Chất</a:t>
            </a:r>
            <a:r>
              <a:rPr sz="3200" spc="-25" dirty="0">
                <a:solidFill>
                  <a:srgbClr val="843B0C"/>
                </a:solidFill>
              </a:rPr>
              <a:t> </a:t>
            </a:r>
            <a:r>
              <a:rPr sz="3200" dirty="0">
                <a:solidFill>
                  <a:srgbClr val="843B0C"/>
                </a:solidFill>
              </a:rPr>
              <a:t>thải</a:t>
            </a:r>
            <a:r>
              <a:rPr sz="3200" spc="-35" dirty="0">
                <a:solidFill>
                  <a:srgbClr val="843B0C"/>
                </a:solidFill>
              </a:rPr>
              <a:t> </a:t>
            </a:r>
            <a:r>
              <a:rPr sz="3200" dirty="0">
                <a:solidFill>
                  <a:srgbClr val="843B0C"/>
                </a:solidFill>
              </a:rPr>
              <a:t>rắn</a:t>
            </a:r>
            <a:r>
              <a:rPr sz="3200" spc="-30" dirty="0">
                <a:solidFill>
                  <a:srgbClr val="843B0C"/>
                </a:solidFill>
              </a:rPr>
              <a:t> </a:t>
            </a:r>
            <a:r>
              <a:rPr sz="3200" dirty="0">
                <a:solidFill>
                  <a:srgbClr val="843B0C"/>
                </a:solidFill>
              </a:rPr>
              <a:t>có</a:t>
            </a:r>
            <a:r>
              <a:rPr sz="3200" spc="-5" dirty="0">
                <a:solidFill>
                  <a:srgbClr val="843B0C"/>
                </a:solidFill>
              </a:rPr>
              <a:t> </a:t>
            </a:r>
            <a:r>
              <a:rPr sz="3200" dirty="0">
                <a:solidFill>
                  <a:srgbClr val="843B0C"/>
                </a:solidFill>
              </a:rPr>
              <a:t>khả</a:t>
            </a:r>
            <a:r>
              <a:rPr sz="3200" spc="-10" dirty="0">
                <a:solidFill>
                  <a:srgbClr val="843B0C"/>
                </a:solidFill>
              </a:rPr>
              <a:t> </a:t>
            </a:r>
            <a:r>
              <a:rPr sz="3200" dirty="0">
                <a:solidFill>
                  <a:srgbClr val="843B0C"/>
                </a:solidFill>
              </a:rPr>
              <a:t>năng</a:t>
            </a:r>
            <a:r>
              <a:rPr sz="3200" spc="-30" dirty="0">
                <a:solidFill>
                  <a:srgbClr val="843B0C"/>
                </a:solidFill>
              </a:rPr>
              <a:t> </a:t>
            </a:r>
            <a:r>
              <a:rPr sz="3200" dirty="0">
                <a:solidFill>
                  <a:srgbClr val="843B0C"/>
                </a:solidFill>
              </a:rPr>
              <a:t>tái</a:t>
            </a:r>
            <a:r>
              <a:rPr sz="3200" spc="-25" dirty="0">
                <a:solidFill>
                  <a:srgbClr val="843B0C"/>
                </a:solidFill>
              </a:rPr>
              <a:t> </a:t>
            </a:r>
            <a:r>
              <a:rPr sz="3200" dirty="0">
                <a:solidFill>
                  <a:srgbClr val="843B0C"/>
                </a:solidFill>
              </a:rPr>
              <a:t>sử</a:t>
            </a:r>
            <a:r>
              <a:rPr sz="3200" spc="-10" dirty="0">
                <a:solidFill>
                  <a:srgbClr val="843B0C"/>
                </a:solidFill>
              </a:rPr>
              <a:t> </a:t>
            </a:r>
            <a:r>
              <a:rPr sz="3200" dirty="0">
                <a:solidFill>
                  <a:srgbClr val="843B0C"/>
                </a:solidFill>
              </a:rPr>
              <a:t>dụng,</a:t>
            </a:r>
            <a:r>
              <a:rPr sz="3200" spc="-15" dirty="0">
                <a:solidFill>
                  <a:srgbClr val="843B0C"/>
                </a:solidFill>
              </a:rPr>
              <a:t> </a:t>
            </a:r>
            <a:r>
              <a:rPr sz="3200" dirty="0">
                <a:solidFill>
                  <a:srgbClr val="843B0C"/>
                </a:solidFill>
              </a:rPr>
              <a:t>tái</a:t>
            </a:r>
            <a:r>
              <a:rPr sz="3200" spc="-20" dirty="0">
                <a:solidFill>
                  <a:srgbClr val="843B0C"/>
                </a:solidFill>
              </a:rPr>
              <a:t> </a:t>
            </a:r>
            <a:r>
              <a:rPr sz="3200" spc="-25" dirty="0">
                <a:solidFill>
                  <a:srgbClr val="843B0C"/>
                </a:solidFill>
              </a:rPr>
              <a:t>chế</a:t>
            </a:r>
            <a:endParaRPr sz="3200"/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7946" y="1330237"/>
            <a:ext cx="4414520" cy="545156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95498" y="1247474"/>
            <a:ext cx="3971672" cy="553432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50890" y="958469"/>
            <a:ext cx="264795" cy="129539"/>
            <a:chOff x="5850890" y="958469"/>
            <a:chExt cx="264795" cy="12953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0890" y="958469"/>
              <a:ext cx="121412" cy="1294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93892" y="958469"/>
              <a:ext cx="121285" cy="12941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6136766" y="958469"/>
            <a:ext cx="407670" cy="129539"/>
            <a:chOff x="6136766" y="958469"/>
            <a:chExt cx="407670" cy="129539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9641" y="958469"/>
              <a:ext cx="121412" cy="1294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36766" y="958469"/>
              <a:ext cx="121285" cy="1294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22516" y="958469"/>
              <a:ext cx="121412" cy="12941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95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843B0C"/>
                </a:solidFill>
              </a:rPr>
              <a:t>Nhóm</a:t>
            </a:r>
            <a:r>
              <a:rPr sz="3200" spc="-40" dirty="0">
                <a:solidFill>
                  <a:srgbClr val="843B0C"/>
                </a:solidFill>
              </a:rPr>
              <a:t> </a:t>
            </a:r>
            <a:r>
              <a:rPr sz="3200" dirty="0">
                <a:solidFill>
                  <a:srgbClr val="843B0C"/>
                </a:solidFill>
              </a:rPr>
              <a:t>1</a:t>
            </a:r>
            <a:r>
              <a:rPr sz="3200" spc="-15" dirty="0">
                <a:solidFill>
                  <a:srgbClr val="843B0C"/>
                </a:solidFill>
              </a:rPr>
              <a:t> </a:t>
            </a:r>
            <a:r>
              <a:rPr sz="3200" dirty="0">
                <a:solidFill>
                  <a:srgbClr val="843B0C"/>
                </a:solidFill>
              </a:rPr>
              <a:t>-</a:t>
            </a:r>
            <a:r>
              <a:rPr sz="3200" spc="-10" dirty="0">
                <a:solidFill>
                  <a:srgbClr val="843B0C"/>
                </a:solidFill>
              </a:rPr>
              <a:t> </a:t>
            </a:r>
            <a:r>
              <a:rPr sz="3200" dirty="0">
                <a:solidFill>
                  <a:srgbClr val="843B0C"/>
                </a:solidFill>
              </a:rPr>
              <a:t>Chất</a:t>
            </a:r>
            <a:r>
              <a:rPr sz="3200" spc="-25" dirty="0">
                <a:solidFill>
                  <a:srgbClr val="843B0C"/>
                </a:solidFill>
              </a:rPr>
              <a:t> </a:t>
            </a:r>
            <a:r>
              <a:rPr sz="3200" dirty="0">
                <a:solidFill>
                  <a:srgbClr val="843B0C"/>
                </a:solidFill>
              </a:rPr>
              <a:t>thải</a:t>
            </a:r>
            <a:r>
              <a:rPr sz="3200" spc="-35" dirty="0">
                <a:solidFill>
                  <a:srgbClr val="843B0C"/>
                </a:solidFill>
              </a:rPr>
              <a:t> </a:t>
            </a:r>
            <a:r>
              <a:rPr sz="3200" dirty="0">
                <a:solidFill>
                  <a:srgbClr val="843B0C"/>
                </a:solidFill>
              </a:rPr>
              <a:t>rắn</a:t>
            </a:r>
            <a:r>
              <a:rPr sz="3200" spc="-30" dirty="0">
                <a:solidFill>
                  <a:srgbClr val="843B0C"/>
                </a:solidFill>
              </a:rPr>
              <a:t> </a:t>
            </a:r>
            <a:r>
              <a:rPr sz="3200" dirty="0">
                <a:solidFill>
                  <a:srgbClr val="843B0C"/>
                </a:solidFill>
              </a:rPr>
              <a:t>có</a:t>
            </a:r>
            <a:r>
              <a:rPr sz="3200" spc="-5" dirty="0">
                <a:solidFill>
                  <a:srgbClr val="843B0C"/>
                </a:solidFill>
              </a:rPr>
              <a:t> </a:t>
            </a:r>
            <a:r>
              <a:rPr sz="3200" dirty="0">
                <a:solidFill>
                  <a:srgbClr val="843B0C"/>
                </a:solidFill>
              </a:rPr>
              <a:t>khả</a:t>
            </a:r>
            <a:r>
              <a:rPr sz="3200" spc="-10" dirty="0">
                <a:solidFill>
                  <a:srgbClr val="843B0C"/>
                </a:solidFill>
              </a:rPr>
              <a:t> </a:t>
            </a:r>
            <a:r>
              <a:rPr sz="3200" dirty="0">
                <a:solidFill>
                  <a:srgbClr val="843B0C"/>
                </a:solidFill>
              </a:rPr>
              <a:t>năng</a:t>
            </a:r>
            <a:r>
              <a:rPr sz="3200" spc="-30" dirty="0">
                <a:solidFill>
                  <a:srgbClr val="843B0C"/>
                </a:solidFill>
              </a:rPr>
              <a:t> </a:t>
            </a:r>
            <a:r>
              <a:rPr sz="3200" dirty="0">
                <a:solidFill>
                  <a:srgbClr val="843B0C"/>
                </a:solidFill>
              </a:rPr>
              <a:t>tái</a:t>
            </a:r>
            <a:r>
              <a:rPr sz="3200" spc="-25" dirty="0">
                <a:solidFill>
                  <a:srgbClr val="843B0C"/>
                </a:solidFill>
              </a:rPr>
              <a:t> </a:t>
            </a:r>
            <a:r>
              <a:rPr sz="3200" dirty="0">
                <a:solidFill>
                  <a:srgbClr val="843B0C"/>
                </a:solidFill>
              </a:rPr>
              <a:t>sử</a:t>
            </a:r>
            <a:r>
              <a:rPr sz="3200" spc="-10" dirty="0">
                <a:solidFill>
                  <a:srgbClr val="843B0C"/>
                </a:solidFill>
              </a:rPr>
              <a:t> </a:t>
            </a:r>
            <a:r>
              <a:rPr sz="3200" dirty="0">
                <a:solidFill>
                  <a:srgbClr val="843B0C"/>
                </a:solidFill>
              </a:rPr>
              <a:t>dụng,</a:t>
            </a:r>
            <a:r>
              <a:rPr sz="3200" spc="-15" dirty="0">
                <a:solidFill>
                  <a:srgbClr val="843B0C"/>
                </a:solidFill>
              </a:rPr>
              <a:t> </a:t>
            </a:r>
            <a:r>
              <a:rPr sz="3200" dirty="0">
                <a:solidFill>
                  <a:srgbClr val="843B0C"/>
                </a:solidFill>
              </a:rPr>
              <a:t>tái</a:t>
            </a:r>
            <a:r>
              <a:rPr sz="3200" spc="-20" dirty="0">
                <a:solidFill>
                  <a:srgbClr val="843B0C"/>
                </a:solidFill>
              </a:rPr>
              <a:t> </a:t>
            </a:r>
            <a:r>
              <a:rPr sz="3200" spc="-25" dirty="0">
                <a:solidFill>
                  <a:srgbClr val="843B0C"/>
                </a:solidFill>
              </a:rPr>
              <a:t>chế</a:t>
            </a:r>
            <a:endParaRPr sz="3200"/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52880" y="1168396"/>
            <a:ext cx="3992879" cy="560832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68870" y="1168398"/>
            <a:ext cx="4252452" cy="55790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50890" y="958469"/>
            <a:ext cx="264795" cy="129539"/>
            <a:chOff x="5850890" y="958469"/>
            <a:chExt cx="264795" cy="12953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0890" y="958469"/>
              <a:ext cx="121412" cy="1294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93892" y="958469"/>
              <a:ext cx="121285" cy="12941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6136766" y="958469"/>
            <a:ext cx="407670" cy="129539"/>
            <a:chOff x="6136766" y="958469"/>
            <a:chExt cx="407670" cy="129539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9641" y="958469"/>
              <a:ext cx="121412" cy="1294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36766" y="958469"/>
              <a:ext cx="121285" cy="1294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22516" y="958469"/>
              <a:ext cx="121412" cy="12941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95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843B0C"/>
                </a:solidFill>
              </a:rPr>
              <a:t>Nhóm</a:t>
            </a:r>
            <a:r>
              <a:rPr sz="3200" spc="-40" dirty="0">
                <a:solidFill>
                  <a:srgbClr val="843B0C"/>
                </a:solidFill>
              </a:rPr>
              <a:t> </a:t>
            </a:r>
            <a:r>
              <a:rPr sz="3200" dirty="0">
                <a:solidFill>
                  <a:srgbClr val="843B0C"/>
                </a:solidFill>
              </a:rPr>
              <a:t>1</a:t>
            </a:r>
            <a:r>
              <a:rPr sz="3200" spc="-15" dirty="0">
                <a:solidFill>
                  <a:srgbClr val="843B0C"/>
                </a:solidFill>
              </a:rPr>
              <a:t> </a:t>
            </a:r>
            <a:r>
              <a:rPr sz="3200" dirty="0">
                <a:solidFill>
                  <a:srgbClr val="843B0C"/>
                </a:solidFill>
              </a:rPr>
              <a:t>-</a:t>
            </a:r>
            <a:r>
              <a:rPr sz="3200" spc="-10" dirty="0">
                <a:solidFill>
                  <a:srgbClr val="843B0C"/>
                </a:solidFill>
              </a:rPr>
              <a:t> </a:t>
            </a:r>
            <a:r>
              <a:rPr sz="3200" dirty="0">
                <a:solidFill>
                  <a:srgbClr val="843B0C"/>
                </a:solidFill>
              </a:rPr>
              <a:t>Chất</a:t>
            </a:r>
            <a:r>
              <a:rPr sz="3200" spc="-25" dirty="0">
                <a:solidFill>
                  <a:srgbClr val="843B0C"/>
                </a:solidFill>
              </a:rPr>
              <a:t> </a:t>
            </a:r>
            <a:r>
              <a:rPr sz="3200" dirty="0">
                <a:solidFill>
                  <a:srgbClr val="843B0C"/>
                </a:solidFill>
              </a:rPr>
              <a:t>thải</a:t>
            </a:r>
            <a:r>
              <a:rPr sz="3200" spc="-35" dirty="0">
                <a:solidFill>
                  <a:srgbClr val="843B0C"/>
                </a:solidFill>
              </a:rPr>
              <a:t> </a:t>
            </a:r>
            <a:r>
              <a:rPr sz="3200" dirty="0">
                <a:solidFill>
                  <a:srgbClr val="843B0C"/>
                </a:solidFill>
              </a:rPr>
              <a:t>rắn</a:t>
            </a:r>
            <a:r>
              <a:rPr sz="3200" spc="-30" dirty="0">
                <a:solidFill>
                  <a:srgbClr val="843B0C"/>
                </a:solidFill>
              </a:rPr>
              <a:t> </a:t>
            </a:r>
            <a:r>
              <a:rPr sz="3200" dirty="0">
                <a:solidFill>
                  <a:srgbClr val="843B0C"/>
                </a:solidFill>
              </a:rPr>
              <a:t>có</a:t>
            </a:r>
            <a:r>
              <a:rPr sz="3200" spc="-5" dirty="0">
                <a:solidFill>
                  <a:srgbClr val="843B0C"/>
                </a:solidFill>
              </a:rPr>
              <a:t> </a:t>
            </a:r>
            <a:r>
              <a:rPr sz="3200" dirty="0">
                <a:solidFill>
                  <a:srgbClr val="843B0C"/>
                </a:solidFill>
              </a:rPr>
              <a:t>khả</a:t>
            </a:r>
            <a:r>
              <a:rPr sz="3200" spc="-10" dirty="0">
                <a:solidFill>
                  <a:srgbClr val="843B0C"/>
                </a:solidFill>
              </a:rPr>
              <a:t> </a:t>
            </a:r>
            <a:r>
              <a:rPr sz="3200" dirty="0">
                <a:solidFill>
                  <a:srgbClr val="843B0C"/>
                </a:solidFill>
              </a:rPr>
              <a:t>năng</a:t>
            </a:r>
            <a:r>
              <a:rPr sz="3200" spc="-30" dirty="0">
                <a:solidFill>
                  <a:srgbClr val="843B0C"/>
                </a:solidFill>
              </a:rPr>
              <a:t> </a:t>
            </a:r>
            <a:r>
              <a:rPr sz="3200" dirty="0">
                <a:solidFill>
                  <a:srgbClr val="843B0C"/>
                </a:solidFill>
              </a:rPr>
              <a:t>tái</a:t>
            </a:r>
            <a:r>
              <a:rPr sz="3200" spc="-25" dirty="0">
                <a:solidFill>
                  <a:srgbClr val="843B0C"/>
                </a:solidFill>
              </a:rPr>
              <a:t> </a:t>
            </a:r>
            <a:r>
              <a:rPr sz="3200" dirty="0">
                <a:solidFill>
                  <a:srgbClr val="843B0C"/>
                </a:solidFill>
              </a:rPr>
              <a:t>sử</a:t>
            </a:r>
            <a:r>
              <a:rPr sz="3200" spc="-10" dirty="0">
                <a:solidFill>
                  <a:srgbClr val="843B0C"/>
                </a:solidFill>
              </a:rPr>
              <a:t> </a:t>
            </a:r>
            <a:r>
              <a:rPr sz="3200" dirty="0">
                <a:solidFill>
                  <a:srgbClr val="843B0C"/>
                </a:solidFill>
              </a:rPr>
              <a:t>dụng,</a:t>
            </a:r>
            <a:r>
              <a:rPr sz="3200" spc="-15" dirty="0">
                <a:solidFill>
                  <a:srgbClr val="843B0C"/>
                </a:solidFill>
              </a:rPr>
              <a:t> </a:t>
            </a:r>
            <a:r>
              <a:rPr sz="3200" dirty="0">
                <a:solidFill>
                  <a:srgbClr val="843B0C"/>
                </a:solidFill>
              </a:rPr>
              <a:t>tái</a:t>
            </a:r>
            <a:r>
              <a:rPr sz="3200" spc="-20" dirty="0">
                <a:solidFill>
                  <a:srgbClr val="843B0C"/>
                </a:solidFill>
              </a:rPr>
              <a:t> </a:t>
            </a:r>
            <a:r>
              <a:rPr sz="3200" spc="-25" dirty="0">
                <a:solidFill>
                  <a:srgbClr val="843B0C"/>
                </a:solidFill>
              </a:rPr>
              <a:t>chế</a:t>
            </a:r>
            <a:endParaRPr sz="3200"/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21270" y="1182674"/>
            <a:ext cx="4455287" cy="547547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21150" y="1768729"/>
            <a:ext cx="4300976" cy="2085467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6746727" y="4056189"/>
            <a:ext cx="4161154" cy="1851025"/>
            <a:chOff x="6746727" y="4056189"/>
            <a:chExt cx="4161154" cy="1851025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60968" y="4056189"/>
              <a:ext cx="975042" cy="97504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46727" y="5070311"/>
              <a:ext cx="4160559" cy="7559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26807" y="5038344"/>
              <a:ext cx="3201924" cy="86870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7674" y="5102326"/>
              <a:ext cx="4064000" cy="650671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746727" y="5233224"/>
            <a:ext cx="4064000" cy="316112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lang="vi-VN" sz="1800" dirty="0">
                <a:solidFill>
                  <a:srgbClr val="FFFFFF"/>
                </a:solidFill>
                <a:latin typeface="Times New Roman"/>
                <a:cs typeface="Times New Roman"/>
              </a:rPr>
              <a:t>Đưa đến nhà máy tái chế 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52694" y="1147572"/>
            <a:ext cx="693420" cy="129539"/>
            <a:chOff x="5552694" y="1147572"/>
            <a:chExt cx="693420" cy="12953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52694" y="1147572"/>
              <a:ext cx="121411" cy="1294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5696" y="1147572"/>
              <a:ext cx="121284" cy="1294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38571" y="1147572"/>
              <a:ext cx="121284" cy="1294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81445" y="1147572"/>
              <a:ext cx="121412" cy="1294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24448" y="1147572"/>
              <a:ext cx="121285" cy="12941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0865" rIns="0" bIns="0" rtlCol="0">
            <a:spAutoFit/>
          </a:bodyPr>
          <a:lstStyle/>
          <a:p>
            <a:pPr marL="225806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843B0C"/>
                </a:solidFill>
              </a:rPr>
              <a:t>Nhóm</a:t>
            </a:r>
            <a:r>
              <a:rPr spc="-30" dirty="0">
                <a:solidFill>
                  <a:srgbClr val="843B0C"/>
                </a:solidFill>
              </a:rPr>
              <a:t> </a:t>
            </a:r>
            <a:r>
              <a:rPr dirty="0">
                <a:solidFill>
                  <a:srgbClr val="843B0C"/>
                </a:solidFill>
              </a:rPr>
              <a:t>2</a:t>
            </a:r>
            <a:r>
              <a:rPr spc="-30" dirty="0">
                <a:solidFill>
                  <a:srgbClr val="843B0C"/>
                </a:solidFill>
              </a:rPr>
              <a:t> </a:t>
            </a:r>
            <a:r>
              <a:rPr dirty="0">
                <a:solidFill>
                  <a:srgbClr val="843B0C"/>
                </a:solidFill>
              </a:rPr>
              <a:t>-</a:t>
            </a:r>
            <a:r>
              <a:rPr spc="-30" dirty="0">
                <a:solidFill>
                  <a:srgbClr val="843B0C"/>
                </a:solidFill>
              </a:rPr>
              <a:t> </a:t>
            </a:r>
            <a:r>
              <a:rPr dirty="0">
                <a:solidFill>
                  <a:srgbClr val="843B0C"/>
                </a:solidFill>
              </a:rPr>
              <a:t>Chất</a:t>
            </a:r>
            <a:r>
              <a:rPr spc="-30" dirty="0">
                <a:solidFill>
                  <a:srgbClr val="843B0C"/>
                </a:solidFill>
              </a:rPr>
              <a:t> </a:t>
            </a:r>
            <a:r>
              <a:rPr dirty="0">
                <a:solidFill>
                  <a:srgbClr val="843B0C"/>
                </a:solidFill>
              </a:rPr>
              <a:t>thải</a:t>
            </a:r>
            <a:r>
              <a:rPr spc="-30" dirty="0">
                <a:solidFill>
                  <a:srgbClr val="843B0C"/>
                </a:solidFill>
              </a:rPr>
              <a:t> </a:t>
            </a:r>
            <a:r>
              <a:rPr dirty="0">
                <a:solidFill>
                  <a:srgbClr val="843B0C"/>
                </a:solidFill>
              </a:rPr>
              <a:t>thực</a:t>
            </a:r>
            <a:r>
              <a:rPr spc="-45" dirty="0">
                <a:solidFill>
                  <a:srgbClr val="843B0C"/>
                </a:solidFill>
              </a:rPr>
              <a:t> </a:t>
            </a:r>
            <a:r>
              <a:rPr spc="-20" dirty="0">
                <a:solidFill>
                  <a:srgbClr val="843B0C"/>
                </a:solidFill>
              </a:rPr>
              <a:t>phẩm</a:t>
            </a: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1913" y="2009559"/>
            <a:ext cx="6139733" cy="365834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62132" y="2163982"/>
            <a:ext cx="4564491" cy="95258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84861" y="3276600"/>
            <a:ext cx="4351351" cy="220321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49544" y="1009903"/>
            <a:ext cx="693420" cy="129539"/>
            <a:chOff x="5749544" y="1009903"/>
            <a:chExt cx="693420" cy="12953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9544" y="1009903"/>
              <a:ext cx="121284" cy="1294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2419" y="1009903"/>
              <a:ext cx="121284" cy="1294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35294" y="1009903"/>
              <a:ext cx="121411" cy="1294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78295" y="1009903"/>
              <a:ext cx="121284" cy="1294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21170" y="1009903"/>
              <a:ext cx="121284" cy="12941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3755" rIns="0" bIns="0" rtlCol="0">
            <a:spAutoFit/>
          </a:bodyPr>
          <a:lstStyle/>
          <a:p>
            <a:pPr marL="175387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843B0C"/>
                </a:solidFill>
              </a:rPr>
              <a:t>Nhóm</a:t>
            </a:r>
            <a:r>
              <a:rPr spc="-50" dirty="0">
                <a:solidFill>
                  <a:srgbClr val="843B0C"/>
                </a:solidFill>
              </a:rPr>
              <a:t> </a:t>
            </a:r>
            <a:r>
              <a:rPr dirty="0">
                <a:solidFill>
                  <a:srgbClr val="843B0C"/>
                </a:solidFill>
              </a:rPr>
              <a:t>3</a:t>
            </a:r>
            <a:r>
              <a:rPr spc="-30" dirty="0">
                <a:solidFill>
                  <a:srgbClr val="843B0C"/>
                </a:solidFill>
              </a:rPr>
              <a:t> </a:t>
            </a:r>
            <a:r>
              <a:rPr dirty="0">
                <a:solidFill>
                  <a:srgbClr val="843B0C"/>
                </a:solidFill>
              </a:rPr>
              <a:t>-</a:t>
            </a:r>
            <a:r>
              <a:rPr spc="-40" dirty="0">
                <a:solidFill>
                  <a:srgbClr val="843B0C"/>
                </a:solidFill>
              </a:rPr>
              <a:t> </a:t>
            </a:r>
            <a:r>
              <a:rPr dirty="0">
                <a:solidFill>
                  <a:srgbClr val="843B0C"/>
                </a:solidFill>
              </a:rPr>
              <a:t>Chất</a:t>
            </a:r>
            <a:r>
              <a:rPr spc="-45" dirty="0">
                <a:solidFill>
                  <a:srgbClr val="843B0C"/>
                </a:solidFill>
              </a:rPr>
              <a:t> </a:t>
            </a:r>
            <a:r>
              <a:rPr dirty="0">
                <a:solidFill>
                  <a:srgbClr val="843B0C"/>
                </a:solidFill>
              </a:rPr>
              <a:t>thải</a:t>
            </a:r>
            <a:r>
              <a:rPr spc="-45" dirty="0">
                <a:solidFill>
                  <a:srgbClr val="843B0C"/>
                </a:solidFill>
              </a:rPr>
              <a:t> </a:t>
            </a:r>
            <a:r>
              <a:rPr dirty="0">
                <a:solidFill>
                  <a:srgbClr val="843B0C"/>
                </a:solidFill>
              </a:rPr>
              <a:t>rắn</a:t>
            </a:r>
            <a:r>
              <a:rPr spc="-45" dirty="0">
                <a:solidFill>
                  <a:srgbClr val="843B0C"/>
                </a:solidFill>
              </a:rPr>
              <a:t> </a:t>
            </a:r>
            <a:r>
              <a:rPr dirty="0">
                <a:solidFill>
                  <a:srgbClr val="843B0C"/>
                </a:solidFill>
              </a:rPr>
              <a:t>sinh</a:t>
            </a:r>
            <a:r>
              <a:rPr spc="-40" dirty="0">
                <a:solidFill>
                  <a:srgbClr val="843B0C"/>
                </a:solidFill>
              </a:rPr>
              <a:t> </a:t>
            </a:r>
            <a:r>
              <a:rPr dirty="0">
                <a:solidFill>
                  <a:srgbClr val="843B0C"/>
                </a:solidFill>
              </a:rPr>
              <a:t>hoạt</a:t>
            </a:r>
            <a:r>
              <a:rPr spc="-60" dirty="0">
                <a:solidFill>
                  <a:srgbClr val="843B0C"/>
                </a:solidFill>
              </a:rPr>
              <a:t> </a:t>
            </a:r>
            <a:r>
              <a:rPr spc="-20" dirty="0">
                <a:solidFill>
                  <a:srgbClr val="843B0C"/>
                </a:solidFill>
              </a:rPr>
              <a:t>khác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7498" y="2864079"/>
            <a:ext cx="1492701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1920" algn="ctr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843B0C"/>
                </a:solidFill>
                <a:latin typeface="Times New Roman"/>
                <a:cs typeface="Times New Roman"/>
              </a:rPr>
              <a:t>3.1.</a:t>
            </a:r>
            <a:endParaRPr sz="2800" dirty="0">
              <a:latin typeface="Times New Roman"/>
              <a:cs typeface="Times New Roman"/>
            </a:endParaRPr>
          </a:p>
          <a:p>
            <a:pPr marL="12700" marR="5080" indent="1270" algn="ctr">
              <a:lnSpc>
                <a:spcPct val="100000"/>
              </a:lnSpc>
            </a:pPr>
            <a:r>
              <a:rPr sz="2800" b="1" spc="-20" dirty="0">
                <a:solidFill>
                  <a:srgbClr val="843B0C"/>
                </a:solidFill>
                <a:latin typeface="Times New Roman"/>
                <a:cs typeface="Times New Roman"/>
              </a:rPr>
              <a:t>Chất thải nguy </a:t>
            </a:r>
            <a:r>
              <a:rPr sz="2800" b="1" spc="-25" dirty="0">
                <a:solidFill>
                  <a:srgbClr val="843B0C"/>
                </a:solidFill>
                <a:latin typeface="Times New Roman"/>
                <a:cs typeface="Times New Roman"/>
              </a:rPr>
              <a:t>hại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76400" y="1261409"/>
            <a:ext cx="4611923" cy="5534362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6361318" y="2176017"/>
            <a:ext cx="5286375" cy="2680970"/>
            <a:chOff x="6361318" y="2176017"/>
            <a:chExt cx="5286375" cy="268097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94930" y="2176017"/>
              <a:ext cx="4452365" cy="268096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61318" y="4106379"/>
              <a:ext cx="823032" cy="4648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49544" y="1009903"/>
            <a:ext cx="693420" cy="129539"/>
            <a:chOff x="5749544" y="1009903"/>
            <a:chExt cx="693420" cy="12953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9544" y="1009903"/>
              <a:ext cx="121284" cy="1294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2419" y="1009903"/>
              <a:ext cx="121284" cy="1294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35294" y="1009903"/>
              <a:ext cx="121411" cy="1294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78295" y="1009903"/>
              <a:ext cx="121284" cy="1294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21170" y="1009903"/>
              <a:ext cx="121284" cy="12941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3755" rIns="0" bIns="0" rtlCol="0">
            <a:spAutoFit/>
          </a:bodyPr>
          <a:lstStyle/>
          <a:p>
            <a:pPr marL="175387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843B0C"/>
                </a:solidFill>
              </a:rPr>
              <a:t>Nhóm</a:t>
            </a:r>
            <a:r>
              <a:rPr spc="-50" dirty="0">
                <a:solidFill>
                  <a:srgbClr val="843B0C"/>
                </a:solidFill>
              </a:rPr>
              <a:t> </a:t>
            </a:r>
            <a:r>
              <a:rPr dirty="0">
                <a:solidFill>
                  <a:srgbClr val="843B0C"/>
                </a:solidFill>
              </a:rPr>
              <a:t>3</a:t>
            </a:r>
            <a:r>
              <a:rPr spc="-35" dirty="0">
                <a:solidFill>
                  <a:srgbClr val="843B0C"/>
                </a:solidFill>
              </a:rPr>
              <a:t> </a:t>
            </a:r>
            <a:r>
              <a:rPr dirty="0">
                <a:solidFill>
                  <a:srgbClr val="843B0C"/>
                </a:solidFill>
              </a:rPr>
              <a:t>-</a:t>
            </a:r>
            <a:r>
              <a:rPr spc="-40" dirty="0">
                <a:solidFill>
                  <a:srgbClr val="843B0C"/>
                </a:solidFill>
              </a:rPr>
              <a:t> </a:t>
            </a:r>
            <a:r>
              <a:rPr dirty="0">
                <a:solidFill>
                  <a:srgbClr val="843B0C"/>
                </a:solidFill>
              </a:rPr>
              <a:t>Chất</a:t>
            </a:r>
            <a:r>
              <a:rPr spc="-45" dirty="0">
                <a:solidFill>
                  <a:srgbClr val="843B0C"/>
                </a:solidFill>
              </a:rPr>
              <a:t> </a:t>
            </a:r>
            <a:r>
              <a:rPr dirty="0">
                <a:solidFill>
                  <a:srgbClr val="843B0C"/>
                </a:solidFill>
              </a:rPr>
              <a:t>thải</a:t>
            </a:r>
            <a:r>
              <a:rPr spc="-45" dirty="0">
                <a:solidFill>
                  <a:srgbClr val="843B0C"/>
                </a:solidFill>
              </a:rPr>
              <a:t> </a:t>
            </a:r>
            <a:r>
              <a:rPr dirty="0">
                <a:solidFill>
                  <a:srgbClr val="843B0C"/>
                </a:solidFill>
              </a:rPr>
              <a:t>rắn</a:t>
            </a:r>
            <a:r>
              <a:rPr spc="-45" dirty="0">
                <a:solidFill>
                  <a:srgbClr val="843B0C"/>
                </a:solidFill>
              </a:rPr>
              <a:t> </a:t>
            </a:r>
            <a:r>
              <a:rPr dirty="0">
                <a:solidFill>
                  <a:srgbClr val="843B0C"/>
                </a:solidFill>
              </a:rPr>
              <a:t>sinh</a:t>
            </a:r>
            <a:r>
              <a:rPr spc="-40" dirty="0">
                <a:solidFill>
                  <a:srgbClr val="843B0C"/>
                </a:solidFill>
              </a:rPr>
              <a:t> </a:t>
            </a:r>
            <a:r>
              <a:rPr dirty="0">
                <a:solidFill>
                  <a:srgbClr val="843B0C"/>
                </a:solidFill>
              </a:rPr>
              <a:t>hoạt</a:t>
            </a:r>
            <a:r>
              <a:rPr spc="-60" dirty="0">
                <a:solidFill>
                  <a:srgbClr val="843B0C"/>
                </a:solidFill>
              </a:rPr>
              <a:t> </a:t>
            </a:r>
            <a:r>
              <a:rPr spc="-20" dirty="0">
                <a:solidFill>
                  <a:srgbClr val="843B0C"/>
                </a:solidFill>
              </a:rPr>
              <a:t>khác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97281" y="2399792"/>
            <a:ext cx="77597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843B0C"/>
                </a:solidFill>
                <a:latin typeface="Times New Roman"/>
                <a:cs typeface="Times New Roman"/>
              </a:rPr>
              <a:t>3.2.</a:t>
            </a:r>
            <a:endParaRPr sz="2800" dirty="0">
              <a:latin typeface="Times New Roman"/>
              <a:cs typeface="Times New Roman"/>
            </a:endParaRPr>
          </a:p>
          <a:p>
            <a:pPr marL="13970" marR="5080" indent="-1905" algn="just">
              <a:lnSpc>
                <a:spcPct val="100000"/>
              </a:lnSpc>
            </a:pPr>
            <a:r>
              <a:rPr sz="2800" b="1" spc="-20" dirty="0">
                <a:solidFill>
                  <a:srgbClr val="843B0C"/>
                </a:solidFill>
                <a:latin typeface="Times New Roman"/>
                <a:cs typeface="Times New Roman"/>
              </a:rPr>
              <a:t>Chất thải cồng </a:t>
            </a:r>
            <a:r>
              <a:rPr sz="2800" b="1" spc="-25" dirty="0">
                <a:solidFill>
                  <a:srgbClr val="843B0C"/>
                </a:solidFill>
                <a:latin typeface="Times New Roman"/>
                <a:cs typeface="Times New Roman"/>
              </a:rPr>
              <a:t>kềnh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71600" y="1241583"/>
            <a:ext cx="6172200" cy="5602562"/>
          </a:xfrm>
          <a:prstGeom prst="rect">
            <a:avLst/>
          </a:prstGeom>
        </p:spPr>
      </p:pic>
      <p:pic>
        <p:nvPicPr>
          <p:cNvPr id="17" name="object 13">
            <a:extLst>
              <a:ext uri="{FF2B5EF4-FFF2-40B4-BE49-F238E27FC236}">
                <a16:creationId xmlns:a16="http://schemas.microsoft.com/office/drawing/2014/main" id="{C668DF3C-D40A-1465-FD42-7814B5DC4B73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42149" y="1676400"/>
            <a:ext cx="823032" cy="464858"/>
          </a:xfrm>
          <a:prstGeom prst="rect">
            <a:avLst/>
          </a:prstGeom>
        </p:spPr>
      </p:pic>
      <p:pic>
        <p:nvPicPr>
          <p:cNvPr id="18" name="object 13">
            <a:extLst>
              <a:ext uri="{FF2B5EF4-FFF2-40B4-BE49-F238E27FC236}">
                <a16:creationId xmlns:a16="http://schemas.microsoft.com/office/drawing/2014/main" id="{CB1B80A8-9BA6-77DA-E873-971F9D34FC14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42149" y="3578006"/>
            <a:ext cx="823032" cy="464858"/>
          </a:xfrm>
          <a:prstGeom prst="rect">
            <a:avLst/>
          </a:prstGeom>
        </p:spPr>
      </p:pic>
      <p:pic>
        <p:nvPicPr>
          <p:cNvPr id="19" name="object 13">
            <a:extLst>
              <a:ext uri="{FF2B5EF4-FFF2-40B4-BE49-F238E27FC236}">
                <a16:creationId xmlns:a16="http://schemas.microsoft.com/office/drawing/2014/main" id="{8D5CEA61-B732-27A3-36D8-3FCD666CAFCA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42149" y="5247183"/>
            <a:ext cx="823032" cy="464858"/>
          </a:xfrm>
          <a:prstGeom prst="rect">
            <a:avLst/>
          </a:prstGeom>
        </p:spPr>
      </p:pic>
      <p:sp>
        <p:nvSpPr>
          <p:cNvPr id="23" name="object 9">
            <a:extLst>
              <a:ext uri="{FF2B5EF4-FFF2-40B4-BE49-F238E27FC236}">
                <a16:creationId xmlns:a16="http://schemas.microsoft.com/office/drawing/2014/main" id="{B778F68F-3714-ED7A-96F3-765FE5936423}"/>
              </a:ext>
            </a:extLst>
          </p:cNvPr>
          <p:cNvSpPr txBox="1"/>
          <p:nvPr/>
        </p:nvSpPr>
        <p:spPr>
          <a:xfrm>
            <a:off x="8749144" y="1594961"/>
            <a:ext cx="321425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1920" algn="just">
              <a:lnSpc>
                <a:spcPct val="100000"/>
              </a:lnSpc>
              <a:spcBef>
                <a:spcPts val="95"/>
              </a:spcBef>
            </a:pPr>
            <a:r>
              <a:rPr lang="vi-VN" sz="2000" b="1" spc="-20" dirty="0">
                <a:solidFill>
                  <a:srgbClr val="843B0C"/>
                </a:solidFill>
                <a:latin typeface="Times New Roman"/>
                <a:cs typeface="Times New Roman"/>
              </a:rPr>
              <a:t>Cho người khác hoặc cho các đơn vị từ thiện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EF35774E-95C4-1837-E1EB-952C6367E478}"/>
              </a:ext>
            </a:extLst>
          </p:cNvPr>
          <p:cNvSpPr txBox="1"/>
          <p:nvPr/>
        </p:nvSpPr>
        <p:spPr>
          <a:xfrm>
            <a:off x="8749144" y="3404737"/>
            <a:ext cx="3214256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1920" algn="just">
              <a:lnSpc>
                <a:spcPct val="100000"/>
              </a:lnSpc>
              <a:spcBef>
                <a:spcPts val="95"/>
              </a:spcBef>
            </a:pPr>
            <a:r>
              <a:rPr lang="vi-VN" sz="2000" b="1" spc="-20" dirty="0">
                <a:solidFill>
                  <a:srgbClr val="843B0C"/>
                </a:solidFill>
                <a:latin typeface="Times New Roman"/>
                <a:cs typeface="Times New Roman"/>
              </a:rPr>
              <a:t>Liên hệ với đơn vị thu gom để khi có nhu cầu thải bỏ chất thải cồng kềnh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A26CBC02-193B-1348-4296-DCF8F60E9DB1}"/>
              </a:ext>
            </a:extLst>
          </p:cNvPr>
          <p:cNvSpPr txBox="1"/>
          <p:nvPr/>
        </p:nvSpPr>
        <p:spPr>
          <a:xfrm>
            <a:off x="8749144" y="5054533"/>
            <a:ext cx="3214255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1920" algn="just">
              <a:lnSpc>
                <a:spcPct val="100000"/>
              </a:lnSpc>
              <a:spcBef>
                <a:spcPts val="95"/>
              </a:spcBef>
            </a:pPr>
            <a:r>
              <a:rPr lang="vi-VN" sz="2000" b="1" spc="-20" dirty="0">
                <a:solidFill>
                  <a:srgbClr val="843B0C"/>
                </a:solidFill>
                <a:latin typeface="Times New Roman"/>
                <a:cs typeface="Times New Roman"/>
              </a:rPr>
              <a:t>Tháo dỡ chất thải cồng kềnh đúng theo kích thước quy định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49544" y="1009903"/>
            <a:ext cx="693420" cy="129539"/>
            <a:chOff x="5749544" y="1009903"/>
            <a:chExt cx="693420" cy="12953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9544" y="1009903"/>
              <a:ext cx="121284" cy="1294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2419" y="1009903"/>
              <a:ext cx="121284" cy="1294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35294" y="1009903"/>
              <a:ext cx="121411" cy="1294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78295" y="1009903"/>
              <a:ext cx="121284" cy="1294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21170" y="1009903"/>
              <a:ext cx="121284" cy="12941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3755" rIns="0" bIns="0" rtlCol="0">
            <a:spAutoFit/>
          </a:bodyPr>
          <a:lstStyle/>
          <a:p>
            <a:pPr marL="175387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843B0C"/>
                </a:solidFill>
              </a:rPr>
              <a:t>Nhóm</a:t>
            </a:r>
            <a:r>
              <a:rPr spc="-50" dirty="0">
                <a:solidFill>
                  <a:srgbClr val="843B0C"/>
                </a:solidFill>
              </a:rPr>
              <a:t> </a:t>
            </a:r>
            <a:r>
              <a:rPr dirty="0">
                <a:solidFill>
                  <a:srgbClr val="843B0C"/>
                </a:solidFill>
              </a:rPr>
              <a:t>3</a:t>
            </a:r>
            <a:r>
              <a:rPr spc="-30" dirty="0">
                <a:solidFill>
                  <a:srgbClr val="843B0C"/>
                </a:solidFill>
              </a:rPr>
              <a:t> </a:t>
            </a:r>
            <a:r>
              <a:rPr dirty="0">
                <a:solidFill>
                  <a:srgbClr val="843B0C"/>
                </a:solidFill>
              </a:rPr>
              <a:t>-</a:t>
            </a:r>
            <a:r>
              <a:rPr spc="-40" dirty="0">
                <a:solidFill>
                  <a:srgbClr val="843B0C"/>
                </a:solidFill>
              </a:rPr>
              <a:t> </a:t>
            </a:r>
            <a:r>
              <a:rPr dirty="0">
                <a:solidFill>
                  <a:srgbClr val="843B0C"/>
                </a:solidFill>
              </a:rPr>
              <a:t>Chất</a:t>
            </a:r>
            <a:r>
              <a:rPr spc="-45" dirty="0">
                <a:solidFill>
                  <a:srgbClr val="843B0C"/>
                </a:solidFill>
              </a:rPr>
              <a:t> </a:t>
            </a:r>
            <a:r>
              <a:rPr dirty="0">
                <a:solidFill>
                  <a:srgbClr val="843B0C"/>
                </a:solidFill>
              </a:rPr>
              <a:t>thải</a:t>
            </a:r>
            <a:r>
              <a:rPr spc="-45" dirty="0">
                <a:solidFill>
                  <a:srgbClr val="843B0C"/>
                </a:solidFill>
              </a:rPr>
              <a:t> </a:t>
            </a:r>
            <a:r>
              <a:rPr dirty="0">
                <a:solidFill>
                  <a:srgbClr val="843B0C"/>
                </a:solidFill>
              </a:rPr>
              <a:t>rắn</a:t>
            </a:r>
            <a:r>
              <a:rPr spc="-45" dirty="0">
                <a:solidFill>
                  <a:srgbClr val="843B0C"/>
                </a:solidFill>
              </a:rPr>
              <a:t> </a:t>
            </a:r>
            <a:r>
              <a:rPr dirty="0">
                <a:solidFill>
                  <a:srgbClr val="843B0C"/>
                </a:solidFill>
              </a:rPr>
              <a:t>sinh</a:t>
            </a:r>
            <a:r>
              <a:rPr spc="-40" dirty="0">
                <a:solidFill>
                  <a:srgbClr val="843B0C"/>
                </a:solidFill>
              </a:rPr>
              <a:t> </a:t>
            </a:r>
            <a:r>
              <a:rPr dirty="0">
                <a:solidFill>
                  <a:srgbClr val="843B0C"/>
                </a:solidFill>
              </a:rPr>
              <a:t>hoạt</a:t>
            </a:r>
            <a:r>
              <a:rPr spc="-60" dirty="0">
                <a:solidFill>
                  <a:srgbClr val="843B0C"/>
                </a:solidFill>
              </a:rPr>
              <a:t> </a:t>
            </a:r>
            <a:r>
              <a:rPr spc="-20" dirty="0">
                <a:solidFill>
                  <a:srgbClr val="843B0C"/>
                </a:solidFill>
              </a:rPr>
              <a:t>khác</a:t>
            </a: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25616" y="1534922"/>
            <a:ext cx="2603103" cy="343838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34400" y="3453245"/>
            <a:ext cx="3441700" cy="122022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302575" y="1129753"/>
            <a:ext cx="4305935" cy="5622925"/>
            <a:chOff x="1302575" y="1129753"/>
            <a:chExt cx="4305935" cy="5622925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12037" y="1139277"/>
              <a:ext cx="4286758" cy="560349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07338" y="1134516"/>
              <a:ext cx="4296410" cy="5613400"/>
            </a:xfrm>
            <a:custGeom>
              <a:avLst/>
              <a:gdLst/>
              <a:ahLst/>
              <a:cxnLst/>
              <a:rect l="l" t="t" r="r" b="b"/>
              <a:pathLst>
                <a:path w="4296410" h="5613400">
                  <a:moveTo>
                    <a:pt x="0" y="5613019"/>
                  </a:moveTo>
                  <a:lnTo>
                    <a:pt x="4296283" y="5613019"/>
                  </a:lnTo>
                  <a:lnTo>
                    <a:pt x="4296283" y="0"/>
                  </a:lnTo>
                  <a:lnTo>
                    <a:pt x="0" y="0"/>
                  </a:lnTo>
                  <a:lnTo>
                    <a:pt x="0" y="5613019"/>
                  </a:lnTo>
                  <a:close/>
                </a:path>
              </a:pathLst>
            </a:custGeom>
            <a:ln w="9525">
              <a:solidFill>
                <a:srgbClr val="76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12877" y="2551887"/>
            <a:ext cx="1022985" cy="216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843B0C"/>
                </a:solidFill>
                <a:latin typeface="Times New Roman"/>
                <a:cs typeface="Times New Roman"/>
              </a:rPr>
              <a:t>3.3.</a:t>
            </a:r>
            <a:endParaRPr sz="28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800" b="1" spc="-20" dirty="0" err="1">
                <a:solidFill>
                  <a:srgbClr val="843B0C"/>
                </a:solidFill>
                <a:latin typeface="Times New Roman"/>
                <a:cs typeface="Times New Roman"/>
              </a:rPr>
              <a:t>Chất</a:t>
            </a:r>
            <a:r>
              <a:rPr sz="2800" b="1" spc="-2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lang="vi-VN" sz="2800" b="1" spc="-20" dirty="0">
                <a:solidFill>
                  <a:srgbClr val="843B0C"/>
                </a:solidFill>
                <a:latin typeface="Times New Roman"/>
                <a:cs typeface="Times New Roman"/>
              </a:rPr>
              <a:t>thải khác</a:t>
            </a:r>
            <a:r>
              <a:rPr sz="2800" b="1" spc="-2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843B0C"/>
                </a:solidFill>
                <a:latin typeface="Times New Roman"/>
                <a:cs typeface="Times New Roman"/>
              </a:rPr>
              <a:t>còn</a:t>
            </a:r>
            <a:r>
              <a:rPr sz="2800" b="1" spc="-6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 err="1">
                <a:solidFill>
                  <a:srgbClr val="843B0C"/>
                </a:solidFill>
                <a:latin typeface="Times New Roman"/>
                <a:cs typeface="Times New Roman"/>
              </a:rPr>
              <a:t>lại</a:t>
            </a:r>
            <a:r>
              <a:rPr sz="2800" b="1" spc="-2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8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70488" y="1532187"/>
            <a:ext cx="26600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70C0"/>
                </a:solidFill>
              </a:rPr>
              <a:t>TẬP</a:t>
            </a:r>
            <a:r>
              <a:rPr sz="4000" spc="-25" dirty="0">
                <a:solidFill>
                  <a:srgbClr val="0070C0"/>
                </a:solidFill>
              </a:rPr>
              <a:t> </a:t>
            </a:r>
            <a:r>
              <a:rPr sz="4000" spc="-20" dirty="0">
                <a:solidFill>
                  <a:srgbClr val="0070C0"/>
                </a:solidFill>
              </a:rPr>
              <a:t>HUẤN</a:t>
            </a:r>
            <a:endParaRPr sz="4000" dirty="0">
              <a:solidFill>
                <a:srgbClr val="0070C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8726" y="2525597"/>
            <a:ext cx="10194545" cy="19485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20100"/>
              </a:lnSpc>
              <a:spcBef>
                <a:spcPts val="95"/>
              </a:spcBef>
            </a:pPr>
            <a:r>
              <a:rPr lang="vi-VN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HƯỚNG DẪN PHÂN LOẠI CHẤT THẢI RẮN SINH HOẠT TẠI NGUỒN TRÊN ĐỊA BÀN PHƯỜNG 7, QUẬN TÂN BÌNH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84831" y="461062"/>
            <a:ext cx="6831330" cy="43794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5"/>
              </a:spcBef>
            </a:pPr>
            <a:r>
              <a:rPr sz="2300" dirty="0">
                <a:solidFill>
                  <a:srgbClr val="006FC0"/>
                </a:solidFill>
                <a:latin typeface="Times New Roman"/>
                <a:cs typeface="Times New Roman"/>
              </a:rPr>
              <a:t>ỦY</a:t>
            </a:r>
            <a:r>
              <a:rPr sz="2300" spc="-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6FC0"/>
                </a:solidFill>
                <a:latin typeface="Times New Roman"/>
                <a:cs typeface="Times New Roman"/>
              </a:rPr>
              <a:t>BAN</a:t>
            </a:r>
            <a:r>
              <a:rPr sz="23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6FC0"/>
                </a:solidFill>
                <a:latin typeface="Times New Roman"/>
                <a:cs typeface="Times New Roman"/>
              </a:rPr>
              <a:t>NHÂN</a:t>
            </a:r>
            <a:r>
              <a:rPr sz="23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6FC0"/>
                </a:solidFill>
                <a:latin typeface="Times New Roman"/>
                <a:cs typeface="Times New Roman"/>
              </a:rPr>
              <a:t>DÂN</a:t>
            </a:r>
            <a:r>
              <a:rPr lang="vi-VN" sz="2300" dirty="0">
                <a:solidFill>
                  <a:srgbClr val="006FC0"/>
                </a:solidFill>
                <a:latin typeface="Times New Roman"/>
                <a:cs typeface="Times New Roman"/>
              </a:rPr>
              <a:t> PHƯỜNG 7</a:t>
            </a:r>
            <a:r>
              <a:rPr sz="23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6FC0"/>
                </a:solidFill>
                <a:latin typeface="Times New Roman"/>
                <a:cs typeface="Times New Roman"/>
              </a:rPr>
              <a:t>QUẬN</a:t>
            </a:r>
            <a:r>
              <a:rPr lang="vi-VN" sz="2300" dirty="0">
                <a:solidFill>
                  <a:srgbClr val="006FC0"/>
                </a:solidFill>
                <a:latin typeface="Times New Roman"/>
                <a:cs typeface="Times New Roman"/>
              </a:rPr>
              <a:t> TÂN BÌNH</a:t>
            </a:r>
            <a:r>
              <a:rPr sz="23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66037" y="6100739"/>
            <a:ext cx="445992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vi-VN" sz="2000" b="1" i="1" dirty="0">
                <a:solidFill>
                  <a:srgbClr val="006FC0"/>
                </a:solidFill>
                <a:latin typeface="Times New Roman"/>
                <a:cs typeface="Times New Roman"/>
              </a:rPr>
              <a:t>Phường 7</a:t>
            </a:r>
            <a:r>
              <a:rPr sz="2000" b="1" i="1" dirty="0">
                <a:solidFill>
                  <a:srgbClr val="006FC0"/>
                </a:solidFill>
                <a:latin typeface="Times New Roman"/>
                <a:cs typeface="Times New Roman"/>
              </a:rPr>
              <a:t>, </a:t>
            </a:r>
            <a:r>
              <a:rPr sz="2000" b="1" i="1" dirty="0" err="1">
                <a:solidFill>
                  <a:srgbClr val="006FC0"/>
                </a:solidFill>
                <a:latin typeface="Times New Roman"/>
                <a:cs typeface="Times New Roman"/>
              </a:rPr>
              <a:t>ngày</a:t>
            </a:r>
            <a:r>
              <a:rPr lang="vi-VN" sz="2000" b="1" i="1" spc="-25" dirty="0">
                <a:solidFill>
                  <a:srgbClr val="006FC0"/>
                </a:solidFill>
                <a:latin typeface="Times New Roman"/>
                <a:cs typeface="Times New Roman"/>
              </a:rPr>
              <a:t> 09</a:t>
            </a:r>
            <a:r>
              <a:rPr sz="2000" b="1" i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 err="1">
                <a:solidFill>
                  <a:srgbClr val="006FC0"/>
                </a:solidFill>
                <a:latin typeface="Times New Roman"/>
                <a:cs typeface="Times New Roman"/>
              </a:rPr>
              <a:t>tháng</a:t>
            </a:r>
            <a:r>
              <a:rPr sz="2000" b="1" i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lang="vi-VN" sz="2000" b="1" i="1" spc="-25" dirty="0">
                <a:solidFill>
                  <a:srgbClr val="006FC0"/>
                </a:solidFill>
                <a:latin typeface="Times New Roman"/>
                <a:cs typeface="Times New Roman"/>
              </a:rPr>
              <a:t>12</a:t>
            </a:r>
            <a:r>
              <a:rPr sz="2000" b="1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Times New Roman"/>
                <a:cs typeface="Times New Roman"/>
              </a:rPr>
              <a:t>năm</a:t>
            </a:r>
            <a:r>
              <a:rPr sz="2000" b="1" i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i="1" spc="-20" dirty="0">
                <a:solidFill>
                  <a:srgbClr val="006FC0"/>
                </a:solidFill>
                <a:latin typeface="Times New Roman"/>
                <a:cs typeface="Times New Roman"/>
              </a:rPr>
              <a:t>2024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D49D53-AF5D-770C-DD2E-22AF4D294F0D}"/>
              </a:ext>
            </a:extLst>
          </p:cNvPr>
          <p:cNvSpPr txBox="1"/>
          <p:nvPr/>
        </p:nvSpPr>
        <p:spPr>
          <a:xfrm>
            <a:off x="4705095" y="4733443"/>
            <a:ext cx="259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vi-VN" sz="1800" b="1" i="0" u="none" strike="noStrike" kern="1200" cap="none" spc="0" normalizeH="0" baseline="0" noProof="0">
                <a:ln w="0"/>
                <a:solidFill>
                  <a:srgbClr val="00B050"/>
                </a:solidFill>
                <a:effectLst>
                  <a:outerShdw blurRad="50800" dist="63500" dir="1800000" algn="b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 TRƯỜNG</a:t>
            </a:r>
            <a:r>
              <a:rPr kumimoji="0" lang="en-US" sz="18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50800" dist="63500" dir="1800000" algn="b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HỌC</a:t>
            </a:r>
            <a:endParaRPr lang="vi-V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63015" y="409356"/>
            <a:ext cx="7876900" cy="729949"/>
            <a:chOff x="3564030" y="818711"/>
            <a:chExt cx="15753798" cy="1459897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0737027" y="2019845"/>
              <a:ext cx="1385949" cy="258763"/>
              <a:chOff x="1703388" y="2006913"/>
              <a:chExt cx="1478230" cy="258682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703388" y="2006913"/>
                <a:ext cx="258809" cy="25868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00" dirty="0">
                  <a:latin typeface="Source Sans Pro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008243" y="2006913"/>
                <a:ext cx="258809" cy="25868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00" dirty="0">
                  <a:latin typeface="Source Sans Pro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313099" y="2006913"/>
                <a:ext cx="258809" cy="25868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00" dirty="0">
                  <a:latin typeface="Source Sans Pro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617954" y="2006913"/>
                <a:ext cx="258809" cy="25868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00" dirty="0">
                  <a:latin typeface="Source Sans Pro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922809" y="2006913"/>
                <a:ext cx="258809" cy="25868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00" dirty="0">
                  <a:latin typeface="Source Sans Pro"/>
                </a:endParaRPr>
              </a:p>
            </p:txBody>
          </p:sp>
        </p:grpSp>
        <p:sp>
          <p:nvSpPr>
            <p:cNvPr id="6" name="TextBox 72"/>
            <p:cNvSpPr txBox="1">
              <a:spLocks noChangeArrowheads="1"/>
            </p:cNvSpPr>
            <p:nvPr/>
          </p:nvSpPr>
          <p:spPr bwMode="auto">
            <a:xfrm>
              <a:off x="3564030" y="818711"/>
              <a:ext cx="15753798" cy="1015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33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Ý </a:t>
              </a:r>
              <a:r>
                <a:rPr lang="en-US" sz="33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 CỦA CHƯƠNG TRÌNH PLRTN</a:t>
              </a:r>
              <a:endPara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795" y="1295400"/>
            <a:ext cx="8529914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659"/>
            <a:ext cx="12180423" cy="68301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07403" y="2734054"/>
            <a:ext cx="3594363" cy="29527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0507" y="1789798"/>
            <a:ext cx="822934" cy="7905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7524" y="2972854"/>
            <a:ext cx="907688" cy="9078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06163" y="4531082"/>
            <a:ext cx="1116448" cy="70814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45533" y="5629948"/>
            <a:ext cx="949769" cy="72457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08742" y="3164043"/>
            <a:ext cx="942930" cy="74431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19191" y="1789798"/>
            <a:ext cx="1018571" cy="83684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45045" y="5506288"/>
            <a:ext cx="1028255" cy="84479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178038" y="4463097"/>
            <a:ext cx="791197" cy="75838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253484" y="2639555"/>
            <a:ext cx="896874" cy="27966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71444" y="3963923"/>
            <a:ext cx="1038618" cy="22631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308847" y="4011155"/>
            <a:ext cx="1230629" cy="2293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91756" y="2686786"/>
            <a:ext cx="1055370" cy="23243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568952" y="6454140"/>
            <a:ext cx="1114805" cy="22786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555491" y="5349240"/>
            <a:ext cx="456450" cy="22631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055864" y="5343118"/>
            <a:ext cx="1046226" cy="23243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566916" y="6399276"/>
            <a:ext cx="1559814" cy="230924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5821934" y="875919"/>
            <a:ext cx="693420" cy="129539"/>
            <a:chOff x="5821934" y="875919"/>
            <a:chExt cx="693420" cy="129539"/>
          </a:xfrm>
        </p:grpSpPr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21934" y="875919"/>
              <a:ext cx="121285" cy="1294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64809" y="875919"/>
              <a:ext cx="121285" cy="1294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07684" y="875919"/>
              <a:ext cx="121412" cy="1294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250686" y="875919"/>
              <a:ext cx="121285" cy="1294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93561" y="875919"/>
              <a:ext cx="121285" cy="129412"/>
            </a:xfrm>
            <a:prstGeom prst="rect">
              <a:avLst/>
            </a:prstGeom>
          </p:spPr>
        </p:pic>
      </p:grpSp>
      <p:sp>
        <p:nvSpPr>
          <p:cNvPr id="25" name="object 2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1F4E79"/>
                </a:solidFill>
              </a:rPr>
              <a:t>Tổng</a:t>
            </a:r>
            <a:r>
              <a:rPr sz="3200" spc="-25" dirty="0">
                <a:solidFill>
                  <a:srgbClr val="1F4E79"/>
                </a:solidFill>
              </a:rPr>
              <a:t> </a:t>
            </a:r>
            <a:r>
              <a:rPr sz="3200" dirty="0">
                <a:solidFill>
                  <a:srgbClr val="1F4E79"/>
                </a:solidFill>
              </a:rPr>
              <a:t>quan</a:t>
            </a:r>
            <a:r>
              <a:rPr sz="3200" spc="-20" dirty="0">
                <a:solidFill>
                  <a:srgbClr val="1F4E79"/>
                </a:solidFill>
              </a:rPr>
              <a:t> </a:t>
            </a:r>
            <a:r>
              <a:rPr sz="3200" dirty="0">
                <a:solidFill>
                  <a:srgbClr val="1F4E79"/>
                </a:solidFill>
              </a:rPr>
              <a:t>về</a:t>
            </a:r>
            <a:r>
              <a:rPr sz="3200" spc="-5" dirty="0">
                <a:solidFill>
                  <a:srgbClr val="1F4E79"/>
                </a:solidFill>
              </a:rPr>
              <a:t> </a:t>
            </a:r>
            <a:r>
              <a:rPr sz="3200" dirty="0">
                <a:solidFill>
                  <a:srgbClr val="1F4E79"/>
                </a:solidFill>
              </a:rPr>
              <a:t>hiện</a:t>
            </a:r>
            <a:r>
              <a:rPr sz="3200" spc="-10" dirty="0">
                <a:solidFill>
                  <a:srgbClr val="1F4E79"/>
                </a:solidFill>
              </a:rPr>
              <a:t> </a:t>
            </a:r>
            <a:r>
              <a:rPr sz="3200" dirty="0">
                <a:solidFill>
                  <a:srgbClr val="1F4E79"/>
                </a:solidFill>
              </a:rPr>
              <a:t>trạng</a:t>
            </a:r>
            <a:r>
              <a:rPr sz="3200" spc="-20" dirty="0">
                <a:solidFill>
                  <a:srgbClr val="1F4E79"/>
                </a:solidFill>
              </a:rPr>
              <a:t> </a:t>
            </a:r>
            <a:r>
              <a:rPr sz="3200" dirty="0">
                <a:solidFill>
                  <a:srgbClr val="1F4E79"/>
                </a:solidFill>
              </a:rPr>
              <a:t>chất</a:t>
            </a:r>
            <a:r>
              <a:rPr sz="3200" spc="-50" dirty="0">
                <a:solidFill>
                  <a:srgbClr val="1F4E79"/>
                </a:solidFill>
              </a:rPr>
              <a:t> </a:t>
            </a:r>
            <a:r>
              <a:rPr sz="3200" dirty="0">
                <a:solidFill>
                  <a:srgbClr val="1F4E79"/>
                </a:solidFill>
              </a:rPr>
              <a:t>thải</a:t>
            </a:r>
            <a:r>
              <a:rPr sz="3200" spc="-35" dirty="0">
                <a:solidFill>
                  <a:srgbClr val="1F4E79"/>
                </a:solidFill>
              </a:rPr>
              <a:t> </a:t>
            </a:r>
            <a:r>
              <a:rPr sz="3200" spc="-25" dirty="0">
                <a:solidFill>
                  <a:srgbClr val="1F4E79"/>
                </a:solidFill>
              </a:rPr>
              <a:t>rắn</a:t>
            </a:r>
            <a:endParaRPr sz="3200"/>
          </a:p>
        </p:txBody>
      </p:sp>
      <p:sp>
        <p:nvSpPr>
          <p:cNvPr id="26" name="object 26"/>
          <p:cNvSpPr txBox="1"/>
          <p:nvPr/>
        </p:nvSpPr>
        <p:spPr>
          <a:xfrm>
            <a:off x="5265165" y="1137031"/>
            <a:ext cx="18192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7B7B7B"/>
                </a:solidFill>
                <a:latin typeface="Times New Roman"/>
                <a:cs typeface="Times New Roman"/>
              </a:rPr>
              <a:t>Nguồn</a:t>
            </a:r>
            <a:r>
              <a:rPr sz="2000" b="1" spc="-25" dirty="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7B7B7B"/>
                </a:solidFill>
                <a:latin typeface="Times New Roman"/>
                <a:cs typeface="Times New Roman"/>
              </a:rPr>
              <a:t>phát</a:t>
            </a:r>
            <a:r>
              <a:rPr sz="2000" b="1" spc="-30" dirty="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7B7B7B"/>
                </a:solidFill>
                <a:latin typeface="Times New Roman"/>
                <a:cs typeface="Times New Roman"/>
              </a:rPr>
              <a:t>sinh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34" y="1238434"/>
            <a:ext cx="10341891" cy="52721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57" y="1428231"/>
            <a:ext cx="1978553" cy="18235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85147" y="2160788"/>
            <a:ext cx="1713904" cy="913858"/>
          </a:xfrm>
          <a:prstGeom prst="rect">
            <a:avLst/>
          </a:prstGeom>
          <a:noFill/>
          <a:ln>
            <a:noFill/>
          </a:ln>
        </p:spPr>
        <p:txBody>
          <a:bodyPr wrap="square" lIns="112540" tIns="56270" rIns="112540" bIns="56270" rtlCol="0" anchor="ctr" anchorCtr="1">
            <a:spAutoFit/>
          </a:bodyPr>
          <a:lstStyle/>
          <a:p>
            <a:pPr algn="ctr"/>
            <a:r>
              <a:rPr lang="en-US" sz="2600" b="1" spc="47" dirty="0">
                <a:ln w="0">
                  <a:solidFill>
                    <a:schemeClr val="bg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9.500 </a:t>
            </a:r>
            <a:r>
              <a:rPr lang="en-US" sz="2600" b="1" spc="47" dirty="0" err="1">
                <a:ln w="0">
                  <a:solidFill>
                    <a:schemeClr val="bg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600" b="1" spc="47" dirty="0">
                <a:ln w="0">
                  <a:solidFill>
                    <a:schemeClr val="bg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600" b="1" spc="47" dirty="0" err="1">
                <a:ln w="0">
                  <a:solidFill>
                    <a:schemeClr val="bg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600" b="1" spc="47" dirty="0">
              <a:ln w="0">
                <a:solidFill>
                  <a:schemeClr val="bg1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78690" y="150937"/>
            <a:ext cx="4799392" cy="1188003"/>
            <a:chOff x="6795378" y="144219"/>
            <a:chExt cx="9598782" cy="2376006"/>
          </a:xfrm>
        </p:grpSpPr>
        <p:grpSp>
          <p:nvGrpSpPr>
            <p:cNvPr id="8" name="Group 7"/>
            <p:cNvGrpSpPr/>
            <p:nvPr/>
          </p:nvGrpSpPr>
          <p:grpSpPr>
            <a:xfrm>
              <a:off x="6795378" y="144219"/>
              <a:ext cx="9598782" cy="1365304"/>
              <a:chOff x="6641550" y="913304"/>
              <a:chExt cx="9598782" cy="1365304"/>
            </a:xfrm>
          </p:grpSpPr>
          <p:grpSp>
            <p:nvGrpSpPr>
              <p:cNvPr id="12" name="Group 11"/>
              <p:cNvGrpSpPr>
                <a:grpSpLocks/>
              </p:cNvGrpSpPr>
              <p:nvPr/>
            </p:nvGrpSpPr>
            <p:grpSpPr bwMode="auto">
              <a:xfrm>
                <a:off x="10737027" y="2019845"/>
                <a:ext cx="1385949" cy="258763"/>
                <a:chOff x="1703388" y="2006913"/>
                <a:chExt cx="1478230" cy="258682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1703388" y="2006913"/>
                  <a:ext cx="258809" cy="25868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2008243" y="2006913"/>
                  <a:ext cx="258809" cy="25868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2313099" y="2006913"/>
                  <a:ext cx="258809" cy="25868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2617954" y="2006913"/>
                  <a:ext cx="258809" cy="25868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2922809" y="2006913"/>
                  <a:ext cx="258809" cy="258682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" name="TextBox 72"/>
              <p:cNvSpPr txBox="1">
                <a:spLocks noChangeArrowheads="1"/>
              </p:cNvSpPr>
              <p:nvPr/>
            </p:nvSpPr>
            <p:spPr bwMode="auto">
              <a:xfrm>
                <a:off x="6641550" y="913304"/>
                <a:ext cx="9598782" cy="984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5pPr>
                <a:lvl6pPr marL="25146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6pPr>
                <a:lvl7pPr marL="29718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7pPr>
                <a:lvl8pPr marL="34290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8pPr>
                <a:lvl9pPr marL="38862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 quan về chất thải rắn</a:t>
                </a:r>
              </a:p>
            </p:txBody>
          </p:sp>
        </p:grp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7854352" y="1668419"/>
              <a:ext cx="7458956" cy="851806"/>
            </a:xfrm>
            <a:prstGeom prst="rect">
              <a:avLst/>
            </a:prstGeom>
          </p:spPr>
          <p:txBody>
            <a:bodyPr vert="horz" wrap="square" lIns="116987" tIns="58492" rIns="116987" bIns="58492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 trạng</a:t>
              </a:r>
              <a:endParaRPr lang="en-US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object 11">
            <a:extLst>
              <a:ext uri="{FF2B5EF4-FFF2-40B4-BE49-F238E27FC236}">
                <a16:creationId xmlns:a16="http://schemas.microsoft.com/office/drawing/2014/main" id="{D8D75637-351F-AD1B-EB40-B3609ED90493}"/>
              </a:ext>
            </a:extLst>
          </p:cNvPr>
          <p:cNvSpPr txBox="1"/>
          <p:nvPr/>
        </p:nvSpPr>
        <p:spPr>
          <a:xfrm>
            <a:off x="7880731" y="6410045"/>
            <a:ext cx="398589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i="1" dirty="0">
                <a:solidFill>
                  <a:srgbClr val="001F5F"/>
                </a:solidFill>
                <a:latin typeface="Carlito"/>
                <a:cs typeface="Carlito"/>
              </a:rPr>
              <a:t>Nguồn:</a:t>
            </a:r>
            <a:r>
              <a:rPr sz="1700" i="1" spc="-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700" i="1" dirty="0">
                <a:solidFill>
                  <a:srgbClr val="001F5F"/>
                </a:solidFill>
                <a:latin typeface="Carlito"/>
                <a:cs typeface="Carlito"/>
              </a:rPr>
              <a:t>Sở</a:t>
            </a:r>
            <a:r>
              <a:rPr sz="1700" i="1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700" i="1" spc="-40" dirty="0">
                <a:solidFill>
                  <a:srgbClr val="001F5F"/>
                </a:solidFill>
                <a:latin typeface="Carlito"/>
                <a:cs typeface="Carlito"/>
              </a:rPr>
              <a:t>Tài</a:t>
            </a:r>
            <a:r>
              <a:rPr sz="1700" i="1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700" i="1" dirty="0">
                <a:solidFill>
                  <a:srgbClr val="001F5F"/>
                </a:solidFill>
                <a:latin typeface="Carlito"/>
                <a:cs typeface="Carlito"/>
              </a:rPr>
              <a:t>nguyên</a:t>
            </a:r>
            <a:r>
              <a:rPr sz="1700" i="1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700" i="1" dirty="0">
                <a:solidFill>
                  <a:srgbClr val="001F5F"/>
                </a:solidFill>
                <a:latin typeface="Carlito"/>
                <a:cs typeface="Carlito"/>
              </a:rPr>
              <a:t>và</a:t>
            </a:r>
            <a:r>
              <a:rPr sz="1700" i="1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700" i="1" dirty="0">
                <a:solidFill>
                  <a:srgbClr val="001F5F"/>
                </a:solidFill>
                <a:latin typeface="Carlito"/>
                <a:cs typeface="Carlito"/>
              </a:rPr>
              <a:t>Môi</a:t>
            </a:r>
            <a:r>
              <a:rPr sz="1700" i="1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700" i="1" dirty="0">
                <a:solidFill>
                  <a:srgbClr val="001F5F"/>
                </a:solidFill>
                <a:latin typeface="Carlito"/>
                <a:cs typeface="Carlito"/>
              </a:rPr>
              <a:t>trường</a:t>
            </a:r>
            <a:r>
              <a:rPr sz="1700" i="1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700" i="1" spc="-10" dirty="0">
                <a:solidFill>
                  <a:srgbClr val="001F5F"/>
                </a:solidFill>
                <a:latin typeface="Carlito"/>
                <a:cs typeface="Carlito"/>
              </a:rPr>
              <a:t>Tp.HCM</a:t>
            </a:r>
            <a:endParaRPr sz="17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0442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AC8AA-5B9C-B135-CFE6-E16CDE6A1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60881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20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D923FEC-816D-9785-F425-D5C536FC5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169" y="612858"/>
            <a:ext cx="5828261" cy="27392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93D8D9-D6E9-9637-12FE-A68093206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026" y="3505861"/>
            <a:ext cx="5828261" cy="25935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96496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5383" y="1775967"/>
          <a:ext cx="11334114" cy="4463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8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8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8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76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5407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2200" b="1" spc="-25" dirty="0">
                          <a:latin typeface="Times New Roman"/>
                          <a:cs typeface="Times New Roman"/>
                        </a:rPr>
                        <a:t>TT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727710">
                        <a:lnSpc>
                          <a:spcPct val="100000"/>
                        </a:lnSpc>
                      </a:pPr>
                      <a:r>
                        <a:rPr sz="2200" b="1" dirty="0">
                          <a:latin typeface="Times New Roman"/>
                          <a:cs typeface="Times New Roman"/>
                        </a:rPr>
                        <a:t>Địa</a:t>
                      </a:r>
                      <a:r>
                        <a:rPr sz="2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25" dirty="0">
                          <a:latin typeface="Times New Roman"/>
                          <a:cs typeface="Times New Roman"/>
                        </a:rPr>
                        <a:t>bàn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970"/>
                        </a:spcBef>
                      </a:pPr>
                      <a:r>
                        <a:rPr sz="2200" b="1" dirty="0">
                          <a:latin typeface="Times New Roman"/>
                          <a:cs typeface="Times New Roman"/>
                        </a:rPr>
                        <a:t>Dân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số</a:t>
                      </a:r>
                      <a:r>
                        <a:rPr sz="2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(người)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2501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200" b="1" dirty="0">
                          <a:latin typeface="Times New Roman"/>
                          <a:cs typeface="Times New Roman"/>
                        </a:rPr>
                        <a:t>Lượng</a:t>
                      </a:r>
                      <a:r>
                        <a:rPr sz="2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chất</a:t>
                      </a:r>
                      <a:r>
                        <a:rPr sz="2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thải</a:t>
                      </a:r>
                      <a:r>
                        <a:rPr sz="2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rắn</a:t>
                      </a:r>
                      <a:r>
                        <a:rPr sz="2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phát</a:t>
                      </a:r>
                      <a:r>
                        <a:rPr sz="2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sinh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(tấn/ngày)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2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2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387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2025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387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2040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387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2050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94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2025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2040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2050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295"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TP</a:t>
                      </a:r>
                      <a:r>
                        <a:rPr sz="2200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Thủ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 Đức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1.279.749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1.644.596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2.157.709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1.279,7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2.138,0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2.805,0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295"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sz="2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quận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6.785.379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9.486.157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12.445.838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6.785,4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12.332,0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16.179,6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2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3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 huyện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2.211.872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2.869.247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3.764.453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1.769,5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2.869,2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3.764,6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4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Vãng</a:t>
                      </a: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lai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4.500.000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5.000.000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5.500.000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3.150,0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4.550,0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5.005,0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2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Tổng</a:t>
                      </a:r>
                      <a:r>
                        <a:rPr sz="2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cộng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14.777.000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19.000.000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23.868.000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12.984,6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21.889,2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27.754,2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Làm</a:t>
                      </a:r>
                      <a:r>
                        <a:rPr sz="2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tròn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13.000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22.000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28.000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5757036" y="1001522"/>
            <a:ext cx="693420" cy="129539"/>
            <a:chOff x="5757036" y="1001522"/>
            <a:chExt cx="693420" cy="12953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57036" y="1001522"/>
              <a:ext cx="121285" cy="1294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9911" y="1001522"/>
              <a:ext cx="121285" cy="1294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42786" y="1001522"/>
              <a:ext cx="121285" cy="1294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85661" y="1001522"/>
              <a:ext cx="121412" cy="1294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28663" y="1001522"/>
              <a:ext cx="121285" cy="12941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4456" rIns="0" bIns="0" rtlCol="0">
            <a:spAutoFit/>
          </a:bodyPr>
          <a:lstStyle/>
          <a:p>
            <a:pPr marL="198437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1F4E79"/>
                </a:solidFill>
              </a:rPr>
              <a:t>Tổng</a:t>
            </a:r>
            <a:r>
              <a:rPr sz="3200" spc="-30" dirty="0">
                <a:solidFill>
                  <a:srgbClr val="1F4E79"/>
                </a:solidFill>
              </a:rPr>
              <a:t> </a:t>
            </a:r>
            <a:r>
              <a:rPr sz="3200" dirty="0">
                <a:solidFill>
                  <a:srgbClr val="1F4E79"/>
                </a:solidFill>
              </a:rPr>
              <a:t>quan</a:t>
            </a:r>
            <a:r>
              <a:rPr sz="3200" spc="-10" dirty="0">
                <a:solidFill>
                  <a:srgbClr val="1F4E79"/>
                </a:solidFill>
              </a:rPr>
              <a:t> </a:t>
            </a:r>
            <a:r>
              <a:rPr sz="3200" dirty="0">
                <a:solidFill>
                  <a:srgbClr val="1F4E79"/>
                </a:solidFill>
              </a:rPr>
              <a:t>về</a:t>
            </a:r>
            <a:r>
              <a:rPr sz="3200" spc="-10" dirty="0">
                <a:solidFill>
                  <a:srgbClr val="1F4E79"/>
                </a:solidFill>
              </a:rPr>
              <a:t> </a:t>
            </a:r>
            <a:r>
              <a:rPr sz="3200" dirty="0">
                <a:solidFill>
                  <a:srgbClr val="1F4E79"/>
                </a:solidFill>
              </a:rPr>
              <a:t>hiện</a:t>
            </a:r>
            <a:r>
              <a:rPr sz="3200" spc="-25" dirty="0">
                <a:solidFill>
                  <a:srgbClr val="1F4E79"/>
                </a:solidFill>
              </a:rPr>
              <a:t> </a:t>
            </a:r>
            <a:r>
              <a:rPr sz="3200" dirty="0">
                <a:solidFill>
                  <a:srgbClr val="1F4E79"/>
                </a:solidFill>
              </a:rPr>
              <a:t>trạng</a:t>
            </a:r>
            <a:r>
              <a:rPr sz="3200" spc="-30" dirty="0">
                <a:solidFill>
                  <a:srgbClr val="1F4E79"/>
                </a:solidFill>
              </a:rPr>
              <a:t> </a:t>
            </a:r>
            <a:r>
              <a:rPr sz="3200" dirty="0">
                <a:solidFill>
                  <a:srgbClr val="1F4E79"/>
                </a:solidFill>
              </a:rPr>
              <a:t>chất</a:t>
            </a:r>
            <a:r>
              <a:rPr sz="3200" spc="-25" dirty="0">
                <a:solidFill>
                  <a:srgbClr val="1F4E79"/>
                </a:solidFill>
              </a:rPr>
              <a:t> </a:t>
            </a:r>
            <a:r>
              <a:rPr sz="3200" dirty="0">
                <a:solidFill>
                  <a:srgbClr val="1F4E79"/>
                </a:solidFill>
              </a:rPr>
              <a:t>thải</a:t>
            </a:r>
            <a:r>
              <a:rPr sz="3200" spc="-40" dirty="0">
                <a:solidFill>
                  <a:srgbClr val="1F4E79"/>
                </a:solidFill>
              </a:rPr>
              <a:t> </a:t>
            </a:r>
            <a:r>
              <a:rPr sz="3200" spc="-25" dirty="0">
                <a:solidFill>
                  <a:srgbClr val="1F4E79"/>
                </a:solidFill>
              </a:rPr>
              <a:t>rắn</a:t>
            </a:r>
            <a:endParaRPr sz="3200"/>
          </a:p>
        </p:txBody>
      </p:sp>
      <p:sp>
        <p:nvSpPr>
          <p:cNvPr id="10" name="object 10"/>
          <p:cNvSpPr txBox="1"/>
          <p:nvPr/>
        </p:nvSpPr>
        <p:spPr>
          <a:xfrm>
            <a:off x="5693155" y="1247394"/>
            <a:ext cx="8216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7B7B7B"/>
                </a:solidFill>
                <a:latin typeface="Times New Roman"/>
                <a:cs typeface="Times New Roman"/>
              </a:rPr>
              <a:t>Dự</a:t>
            </a:r>
            <a:r>
              <a:rPr sz="2000" b="1" spc="-50" dirty="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7B7B7B"/>
                </a:solidFill>
                <a:latin typeface="Times New Roman"/>
                <a:cs typeface="Times New Roman"/>
              </a:rPr>
              <a:t>báo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80731" y="6410045"/>
            <a:ext cx="398589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i="1" dirty="0">
                <a:solidFill>
                  <a:srgbClr val="001F5F"/>
                </a:solidFill>
                <a:latin typeface="Carlito"/>
                <a:cs typeface="Carlito"/>
              </a:rPr>
              <a:t>Nguồn:</a:t>
            </a:r>
            <a:r>
              <a:rPr sz="1700" i="1" spc="-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700" i="1" dirty="0">
                <a:solidFill>
                  <a:srgbClr val="001F5F"/>
                </a:solidFill>
                <a:latin typeface="Carlito"/>
                <a:cs typeface="Carlito"/>
              </a:rPr>
              <a:t>Sở</a:t>
            </a:r>
            <a:r>
              <a:rPr sz="1700" i="1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700" i="1" spc="-40" dirty="0">
                <a:solidFill>
                  <a:srgbClr val="001F5F"/>
                </a:solidFill>
                <a:latin typeface="Carlito"/>
                <a:cs typeface="Carlito"/>
              </a:rPr>
              <a:t>Tài</a:t>
            </a:r>
            <a:r>
              <a:rPr sz="1700" i="1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700" i="1" dirty="0">
                <a:solidFill>
                  <a:srgbClr val="001F5F"/>
                </a:solidFill>
                <a:latin typeface="Carlito"/>
                <a:cs typeface="Carlito"/>
              </a:rPr>
              <a:t>nguyên</a:t>
            </a:r>
            <a:r>
              <a:rPr sz="1700" i="1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700" i="1" dirty="0">
                <a:solidFill>
                  <a:srgbClr val="001F5F"/>
                </a:solidFill>
                <a:latin typeface="Carlito"/>
                <a:cs typeface="Carlito"/>
              </a:rPr>
              <a:t>và</a:t>
            </a:r>
            <a:r>
              <a:rPr sz="1700" i="1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700" i="1" dirty="0">
                <a:solidFill>
                  <a:srgbClr val="001F5F"/>
                </a:solidFill>
                <a:latin typeface="Carlito"/>
                <a:cs typeface="Carlito"/>
              </a:rPr>
              <a:t>Môi</a:t>
            </a:r>
            <a:r>
              <a:rPr sz="1700" i="1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700" i="1" dirty="0">
                <a:solidFill>
                  <a:srgbClr val="001F5F"/>
                </a:solidFill>
                <a:latin typeface="Carlito"/>
                <a:cs typeface="Carlito"/>
              </a:rPr>
              <a:t>trường</a:t>
            </a:r>
            <a:r>
              <a:rPr sz="1700" i="1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700" i="1" spc="-10" dirty="0">
                <a:solidFill>
                  <a:srgbClr val="001F5F"/>
                </a:solidFill>
                <a:latin typeface="Carlito"/>
                <a:cs typeface="Carlito"/>
              </a:rPr>
              <a:t>Tp.HCM</a:t>
            </a:r>
            <a:endParaRPr sz="17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5B3E160-D3B1-47B9-52D3-9813DDF15B09}"/>
              </a:ext>
            </a:extLst>
          </p:cNvPr>
          <p:cNvGrpSpPr/>
          <p:nvPr/>
        </p:nvGrpSpPr>
        <p:grpSpPr>
          <a:xfrm>
            <a:off x="1394501" y="409356"/>
            <a:ext cx="9413924" cy="729949"/>
            <a:chOff x="2026999" y="818711"/>
            <a:chExt cx="18827847" cy="145989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A898F51-C6B1-4883-B765-F2D701A1A0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37027" y="2019845"/>
              <a:ext cx="1385949" cy="258763"/>
              <a:chOff x="1703388" y="2006913"/>
              <a:chExt cx="1478230" cy="25868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A4E3437-A144-A954-EE7D-D615CF95C6ED}"/>
                  </a:ext>
                </a:extLst>
              </p:cNvPr>
              <p:cNvSpPr/>
              <p:nvPr/>
            </p:nvSpPr>
            <p:spPr>
              <a:xfrm>
                <a:off x="1703388" y="2006913"/>
                <a:ext cx="258809" cy="25868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4EB05A3-BA62-77AC-29EE-967306642AB1}"/>
                  </a:ext>
                </a:extLst>
              </p:cNvPr>
              <p:cNvSpPr/>
              <p:nvPr/>
            </p:nvSpPr>
            <p:spPr>
              <a:xfrm>
                <a:off x="2008243" y="2006913"/>
                <a:ext cx="258809" cy="25868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3E98922-F448-DBA8-F8A4-551392E9B3E7}"/>
                  </a:ext>
                </a:extLst>
              </p:cNvPr>
              <p:cNvSpPr/>
              <p:nvPr/>
            </p:nvSpPr>
            <p:spPr>
              <a:xfrm>
                <a:off x="2313099" y="2006913"/>
                <a:ext cx="258809" cy="25868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0417CE4-7C85-430D-323F-08B0843E0396}"/>
                  </a:ext>
                </a:extLst>
              </p:cNvPr>
              <p:cNvSpPr/>
              <p:nvPr/>
            </p:nvSpPr>
            <p:spPr>
              <a:xfrm>
                <a:off x="2617954" y="2006913"/>
                <a:ext cx="258809" cy="25868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4AA4817-C19A-3409-4A94-3E7BE5BAA7D8}"/>
                  </a:ext>
                </a:extLst>
              </p:cNvPr>
              <p:cNvSpPr/>
              <p:nvPr/>
            </p:nvSpPr>
            <p:spPr>
              <a:xfrm>
                <a:off x="2922809" y="2006913"/>
                <a:ext cx="258809" cy="25868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72">
              <a:extLst>
                <a:ext uri="{FF2B5EF4-FFF2-40B4-BE49-F238E27FC236}">
                  <a16:creationId xmlns:a16="http://schemas.microsoft.com/office/drawing/2014/main" id="{9C54C8FF-A74F-CD1D-3C25-6D4D139D62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6999" y="818711"/>
              <a:ext cx="18827847" cy="1015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/>
              <a:r>
                <a:rPr lang="en-US" altLang="en-US" sz="3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 ĐỊNH VỀ PHÂN LOẠI CTRSH TẠI NGUỒN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C7F250C-BF7E-91B2-ABCD-C9DAFB3CF825}"/>
              </a:ext>
            </a:extLst>
          </p:cNvPr>
          <p:cNvSpPr txBox="1"/>
          <p:nvPr/>
        </p:nvSpPr>
        <p:spPr>
          <a:xfrm>
            <a:off x="650822" y="1335603"/>
            <a:ext cx="10769035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BVMT 2020 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khoản 1, Điều 75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chế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khác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từ các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quy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2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79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2020).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318301" y="5187253"/>
            <a:ext cx="10549128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9368/BTNMT-KSONMT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02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11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2023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Ủy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ương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thải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rắn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endParaRPr lang="en-US" sz="2200" dirty="0"/>
          </a:p>
        </p:txBody>
      </p:sp>
      <p:sp>
        <p:nvSpPr>
          <p:cNvPr id="3" name="Curved Right Arrow 2"/>
          <p:cNvSpPr/>
          <p:nvPr/>
        </p:nvSpPr>
        <p:spPr>
          <a:xfrm rot="20949408">
            <a:off x="260147" y="4895892"/>
            <a:ext cx="781348" cy="10515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object 15">
            <a:extLst>
              <a:ext uri="{FF2B5EF4-FFF2-40B4-BE49-F238E27FC236}">
                <a16:creationId xmlns:a16="http://schemas.microsoft.com/office/drawing/2014/main" id="{110D91CC-8FC1-1138-1FC8-51032FDD403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1500" y="0"/>
            <a:ext cx="7663180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94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643</Words>
  <Application>Microsoft Office PowerPoint</Application>
  <PresentationFormat>Widescreen</PresentationFormat>
  <Paragraphs>111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Carlito</vt:lpstr>
      <vt:lpstr>Source Sans Pro</vt:lpstr>
      <vt:lpstr>Times New Roman</vt:lpstr>
      <vt:lpstr>Times New Roman (Headings)</vt:lpstr>
      <vt:lpstr>Office Theme</vt:lpstr>
      <vt:lpstr>1_Office Theme</vt:lpstr>
      <vt:lpstr>PowerPoint Presentation</vt:lpstr>
      <vt:lpstr>TẬP HUẤN</vt:lpstr>
      <vt:lpstr>PowerPoint Presentation</vt:lpstr>
      <vt:lpstr>PowerPoint Presentation</vt:lpstr>
      <vt:lpstr>Tổng quan về hiện trạng chất thải rắn</vt:lpstr>
      <vt:lpstr>PowerPoint Presentation</vt:lpstr>
      <vt:lpstr>PowerPoint Presentation</vt:lpstr>
      <vt:lpstr>Tổng quan về hiện trạng chất thải rắn</vt:lpstr>
      <vt:lpstr>PowerPoint Presentation</vt:lpstr>
      <vt:lpstr>Xử phạt vi phạm hành chính</vt:lpstr>
      <vt:lpstr>PowerPoint Presentation</vt:lpstr>
      <vt:lpstr>Phân loại chất thải rắn sinh hoạt như thế nào?</vt:lpstr>
      <vt:lpstr>Nhóm 1 - Chất thải rắn có khả năng tái sử dụng, tái chế</vt:lpstr>
      <vt:lpstr>Nhóm 1 - Chất thải rắn có khả năng tái sử dụng, tái chế</vt:lpstr>
      <vt:lpstr>Nhóm 1 - Chất thải rắn có khả năng tái sử dụng, tái chế</vt:lpstr>
      <vt:lpstr>Nhóm 2 - Chất thải thực phẩm</vt:lpstr>
      <vt:lpstr>Nhóm 3 - Chất thải rắn sinh hoạt khác</vt:lpstr>
      <vt:lpstr>Nhóm 3 - Chất thải rắn sinh hoạt khác</vt:lpstr>
      <vt:lpstr>Nhóm 3 - Chất thải rắn sinh hoạt khác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Nguyen</dc:creator>
  <cp:lastModifiedBy>Hien Nguyen Khac</cp:lastModifiedBy>
  <cp:revision>4</cp:revision>
  <dcterms:created xsi:type="dcterms:W3CDTF">2024-12-04T13:32:18Z</dcterms:created>
  <dcterms:modified xsi:type="dcterms:W3CDTF">2024-12-04T14:28:12Z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2024-10-21T00:00:00Z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2024-12-04T00:00:00Z</vt:filetime>
  </property>
  <property fmtid="{D5CDD505-2E9C-101B-9397-08002B2CF9AE}" pid="5" name="Producer">
    <vt:lpwstr>3-Heights(TM) PDF Security Shell 4.8.25.2 (http://www.pdf-tools.com)</vt:lpwstr>
  </property>
</Properties>
</file>